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76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17" r:id="rId35"/>
    <p:sldId id="318" r:id="rId36"/>
    <p:sldId id="308" r:id="rId37"/>
    <p:sldId id="309" r:id="rId38"/>
    <p:sldId id="310" r:id="rId39"/>
    <p:sldId id="311" r:id="rId40"/>
    <p:sldId id="312" r:id="rId41"/>
    <p:sldId id="313" r:id="rId42"/>
    <p:sldId id="314" r:id="rId43"/>
    <p:sldId id="315" r:id="rId44"/>
    <p:sldId id="319" r:id="rId45"/>
  </p:sldIdLst>
  <p:sldSz cx="9144000" cy="6858000" type="screen4x3"/>
  <p:notesSz cx="6858000" cy="9144000"/>
  <p:defaultTextStyle>
    <a:defPPr>
      <a:defRPr lang="es-H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7C6316"/>
    <a:srgbClr val="6F690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60" y="5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HN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08515-A87B-41A8-871A-A85E710CCBBE}" type="datetimeFigureOut">
              <a:rPr lang="es-HN" smtClean="0"/>
              <a:pPr/>
              <a:t>24/10/2014</a:t>
            </a:fld>
            <a:endParaRPr lang="es-HN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HN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HN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HN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7201C2-FAAE-4851-9BAB-876CB0D57588}" type="slidenum">
              <a:rPr lang="es-HN" smtClean="0"/>
              <a:pPr/>
              <a:t>‹Nº›</a:t>
            </a:fld>
            <a:endParaRPr lang="es-HN"/>
          </a:p>
        </p:txBody>
      </p:sp>
    </p:spTree>
    <p:extLst>
      <p:ext uri="{BB962C8B-B14F-4D97-AF65-F5344CB8AC3E}">
        <p14:creationId xmlns="" xmlns:p14="http://schemas.microsoft.com/office/powerpoint/2010/main" val="2904427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dirty="0" smtClean="0">
              <a:ea typeface="ＭＳ Ｐゴシック" pitchFamily="34" charset="-128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4ECC9D24-A854-4739-A626-CE731BC30FA5}" type="slidenum">
              <a:rPr lang="en-US">
                <a:solidFill>
                  <a:prstClr val="black"/>
                </a:solidFill>
                <a:latin typeface="Calibri" pitchFamily="34" charset="0"/>
              </a:rPr>
              <a:pPr eaLnBrk="1" hangingPunct="1"/>
              <a:t>2</a:t>
            </a:fld>
            <a:endParaRPr lang="en-US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HN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26C7-E0BA-4655-B2E0-FB0C7D3A53AE}" type="datetimeFigureOut">
              <a:rPr lang="es-HN" smtClean="0"/>
              <a:pPr/>
              <a:t>24/10/2014</a:t>
            </a:fld>
            <a:endParaRPr lang="es-HN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C9492-7ECA-479D-A147-F0C74CB904D0}" type="slidenum">
              <a:rPr lang="es-HN" smtClean="0"/>
              <a:pPr/>
              <a:t>‹Nº›</a:t>
            </a:fld>
            <a:endParaRPr lang="es-H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HN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26C7-E0BA-4655-B2E0-FB0C7D3A53AE}" type="datetimeFigureOut">
              <a:rPr lang="es-HN" smtClean="0"/>
              <a:pPr/>
              <a:t>24/10/2014</a:t>
            </a:fld>
            <a:endParaRPr lang="es-HN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C9492-7ECA-479D-A147-F0C74CB904D0}" type="slidenum">
              <a:rPr lang="es-HN" smtClean="0"/>
              <a:pPr/>
              <a:t>‹Nº›</a:t>
            </a:fld>
            <a:endParaRPr lang="es-H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HN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26C7-E0BA-4655-B2E0-FB0C7D3A53AE}" type="datetimeFigureOut">
              <a:rPr lang="es-HN" smtClean="0"/>
              <a:pPr/>
              <a:t>24/10/2014</a:t>
            </a:fld>
            <a:endParaRPr lang="es-HN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C9492-7ECA-479D-A147-F0C74CB904D0}" type="slidenum">
              <a:rPr lang="es-HN" smtClean="0"/>
              <a:pPr/>
              <a:t>‹Nº›</a:t>
            </a:fld>
            <a:endParaRPr lang="es-H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HN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26C7-E0BA-4655-B2E0-FB0C7D3A53AE}" type="datetimeFigureOut">
              <a:rPr lang="es-HN" smtClean="0"/>
              <a:pPr/>
              <a:t>24/10/2014</a:t>
            </a:fld>
            <a:endParaRPr lang="es-HN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C9492-7ECA-479D-A147-F0C74CB904D0}" type="slidenum">
              <a:rPr lang="es-HN" smtClean="0"/>
              <a:pPr/>
              <a:t>‹Nº›</a:t>
            </a:fld>
            <a:endParaRPr lang="es-H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26C7-E0BA-4655-B2E0-FB0C7D3A53AE}" type="datetimeFigureOut">
              <a:rPr lang="es-HN" smtClean="0"/>
              <a:pPr/>
              <a:t>24/10/2014</a:t>
            </a:fld>
            <a:endParaRPr lang="es-HN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C9492-7ECA-479D-A147-F0C74CB904D0}" type="slidenum">
              <a:rPr lang="es-HN" smtClean="0"/>
              <a:pPr/>
              <a:t>‹Nº›</a:t>
            </a:fld>
            <a:endParaRPr lang="es-H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HN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HN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26C7-E0BA-4655-B2E0-FB0C7D3A53AE}" type="datetimeFigureOut">
              <a:rPr lang="es-HN" smtClean="0"/>
              <a:pPr/>
              <a:t>24/10/2014</a:t>
            </a:fld>
            <a:endParaRPr lang="es-HN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C9492-7ECA-479D-A147-F0C74CB904D0}" type="slidenum">
              <a:rPr lang="es-HN" smtClean="0"/>
              <a:pPr/>
              <a:t>‹Nº›</a:t>
            </a:fld>
            <a:endParaRPr lang="es-H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HN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HN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26C7-E0BA-4655-B2E0-FB0C7D3A53AE}" type="datetimeFigureOut">
              <a:rPr lang="es-HN" smtClean="0"/>
              <a:pPr/>
              <a:t>24/10/2014</a:t>
            </a:fld>
            <a:endParaRPr lang="es-HN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C9492-7ECA-479D-A147-F0C74CB904D0}" type="slidenum">
              <a:rPr lang="es-HN" smtClean="0"/>
              <a:pPr/>
              <a:t>‹Nº›</a:t>
            </a:fld>
            <a:endParaRPr lang="es-H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26C7-E0BA-4655-B2E0-FB0C7D3A53AE}" type="datetimeFigureOut">
              <a:rPr lang="es-HN" smtClean="0"/>
              <a:pPr/>
              <a:t>24/10/2014</a:t>
            </a:fld>
            <a:endParaRPr lang="es-HN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C9492-7ECA-479D-A147-F0C74CB904D0}" type="slidenum">
              <a:rPr lang="es-HN" smtClean="0"/>
              <a:pPr/>
              <a:t>‹Nº›</a:t>
            </a:fld>
            <a:endParaRPr lang="es-H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26C7-E0BA-4655-B2E0-FB0C7D3A53AE}" type="datetimeFigureOut">
              <a:rPr lang="es-HN" smtClean="0"/>
              <a:pPr/>
              <a:t>24/10/2014</a:t>
            </a:fld>
            <a:endParaRPr lang="es-HN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C9492-7ECA-479D-A147-F0C74CB904D0}" type="slidenum">
              <a:rPr lang="es-HN" smtClean="0"/>
              <a:pPr/>
              <a:t>‹Nº›</a:t>
            </a:fld>
            <a:endParaRPr lang="es-H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HN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26C7-E0BA-4655-B2E0-FB0C7D3A53AE}" type="datetimeFigureOut">
              <a:rPr lang="es-HN" smtClean="0"/>
              <a:pPr/>
              <a:t>24/10/2014</a:t>
            </a:fld>
            <a:endParaRPr lang="es-HN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C9492-7ECA-479D-A147-F0C74CB904D0}" type="slidenum">
              <a:rPr lang="es-HN" smtClean="0"/>
              <a:pPr/>
              <a:t>‹Nº›</a:t>
            </a:fld>
            <a:endParaRPr lang="es-H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HN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26C7-E0BA-4655-B2E0-FB0C7D3A53AE}" type="datetimeFigureOut">
              <a:rPr lang="es-HN" smtClean="0"/>
              <a:pPr/>
              <a:t>24/10/2014</a:t>
            </a:fld>
            <a:endParaRPr lang="es-HN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C9492-7ECA-479D-A147-F0C74CB904D0}" type="slidenum">
              <a:rPr lang="es-HN" smtClean="0"/>
              <a:pPr/>
              <a:t>‹Nº›</a:t>
            </a:fld>
            <a:endParaRPr lang="es-H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HN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226C7-E0BA-4655-B2E0-FB0C7D3A53AE}" type="datetimeFigureOut">
              <a:rPr lang="es-HN" smtClean="0"/>
              <a:pPr/>
              <a:t>24/10/2014</a:t>
            </a:fld>
            <a:endParaRPr lang="es-HN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HN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C9492-7ECA-479D-A147-F0C74CB904D0}" type="slidenum">
              <a:rPr lang="es-HN" smtClean="0"/>
              <a:pPr/>
              <a:t>‹Nº›</a:t>
            </a:fld>
            <a:endParaRPr lang="es-H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3808" y="561772"/>
            <a:ext cx="3600400" cy="2291164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1547664" y="3140968"/>
            <a:ext cx="71978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HN" sz="2400" dirty="0">
                <a:latin typeface="Arial" panose="020B0604020202020204" pitchFamily="34" charset="0"/>
                <a:cs typeface="Arial" panose="020B0604020202020204" pitchFamily="34" charset="0"/>
              </a:rPr>
              <a:t>Preparación para Mecanismo REDD</a:t>
            </a:r>
            <a:r>
              <a:rPr lang="es-H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+ en Honduras</a:t>
            </a:r>
            <a:endParaRPr lang="es-H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863278" y="4221088"/>
            <a:ext cx="7567622" cy="190155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s-ES_tradnl" sz="2400" b="1" i="1" dirty="0" smtClean="0">
              <a:solidFill>
                <a:schemeClr val="tx1"/>
              </a:solidFill>
              <a:latin typeface="Cambria" pitchFamily="18" charset="0"/>
              <a:ea typeface="ＭＳ Ｐゴシック" pitchFamily="34" charset="-128"/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_tradnl" sz="1500" dirty="0" smtClean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Ing. Manuel Alvarado Leverón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_tradnl" sz="1500" dirty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J</a:t>
            </a:r>
            <a:r>
              <a:rPr lang="es-ES_tradnl" sz="1500" dirty="0" smtClean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efe: Depto. de Cambio Climático y Bosques   (ICF)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s-ES_tradnl" sz="1500" dirty="0" smtClean="0">
              <a:solidFill>
                <a:schemeClr val="tx1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_tradnl" sz="1500" dirty="0" smtClean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Octubre, 2014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9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HN"/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457200" y="274638"/>
            <a:ext cx="8229600" cy="7248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HN" sz="28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3" name="12 Flecha derecha"/>
          <p:cNvSpPr/>
          <p:nvPr/>
        </p:nvSpPr>
        <p:spPr>
          <a:xfrm>
            <a:off x="744468" y="3140968"/>
            <a:ext cx="6995884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14" name="13 Elipse"/>
          <p:cNvSpPr/>
          <p:nvPr/>
        </p:nvSpPr>
        <p:spPr>
          <a:xfrm>
            <a:off x="755576" y="2780928"/>
            <a:ext cx="457200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15" name="14 Elipse"/>
          <p:cNvSpPr/>
          <p:nvPr/>
        </p:nvSpPr>
        <p:spPr>
          <a:xfrm>
            <a:off x="2411760" y="2780928"/>
            <a:ext cx="457200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17" name="16 Elipse"/>
          <p:cNvSpPr/>
          <p:nvPr/>
        </p:nvSpPr>
        <p:spPr>
          <a:xfrm>
            <a:off x="4211960" y="2780928"/>
            <a:ext cx="457200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cxnSp>
        <p:nvCxnSpPr>
          <p:cNvPr id="20" name="19 Conector recto de flecha"/>
          <p:cNvCxnSpPr/>
          <p:nvPr/>
        </p:nvCxnSpPr>
        <p:spPr>
          <a:xfrm>
            <a:off x="984176" y="3645024"/>
            <a:ext cx="0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 de flecha"/>
          <p:cNvCxnSpPr/>
          <p:nvPr/>
        </p:nvCxnSpPr>
        <p:spPr>
          <a:xfrm>
            <a:off x="2627784" y="3645024"/>
            <a:ext cx="0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 de flecha"/>
          <p:cNvCxnSpPr/>
          <p:nvPr/>
        </p:nvCxnSpPr>
        <p:spPr>
          <a:xfrm>
            <a:off x="4427984" y="3645024"/>
            <a:ext cx="0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31 CuadroTexto"/>
          <p:cNvSpPr txBox="1"/>
          <p:nvPr/>
        </p:nvSpPr>
        <p:spPr>
          <a:xfrm>
            <a:off x="251520" y="4869160"/>
            <a:ext cx="13681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600" dirty="0" smtClean="0">
                <a:latin typeface="Andalus" pitchFamily="18" charset="-78"/>
                <a:cs typeface="Andalus" pitchFamily="18" charset="-78"/>
              </a:rPr>
              <a:t>Trabajo Enmiendas (5 puntos clave) Finales  para enviar al FCPF</a:t>
            </a:r>
          </a:p>
          <a:p>
            <a:endParaRPr lang="es-HN" sz="16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3707904" y="4869160"/>
            <a:ext cx="1512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600" dirty="0">
                <a:latin typeface="Andalus" pitchFamily="18" charset="-78"/>
                <a:cs typeface="Andalus" pitchFamily="18" charset="-78"/>
              </a:rPr>
              <a:t>Completeness Check Recibido</a:t>
            </a:r>
          </a:p>
          <a:p>
            <a:r>
              <a:rPr lang="es-HN" sz="1600" dirty="0" smtClean="0">
                <a:latin typeface="Andalus" pitchFamily="18" charset="-78"/>
                <a:cs typeface="Andalus" pitchFamily="18" charset="-78"/>
              </a:rPr>
              <a:t>Firma del convenio de Donación PNUD-FCPF  </a:t>
            </a:r>
            <a:endParaRPr lang="es-HN" sz="16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9" name="38 CuadroTexto"/>
          <p:cNvSpPr txBox="1"/>
          <p:nvPr/>
        </p:nvSpPr>
        <p:spPr>
          <a:xfrm>
            <a:off x="441830" y="2204864"/>
            <a:ext cx="10184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dirty="0" smtClean="0"/>
              <a:t> </a:t>
            </a:r>
            <a:r>
              <a:rPr lang="es-HN" sz="1600" dirty="0" smtClean="0">
                <a:latin typeface="Andalus" pitchFamily="18" charset="-78"/>
                <a:cs typeface="Andalus" pitchFamily="18" charset="-78"/>
              </a:rPr>
              <a:t>Abril 2013</a:t>
            </a:r>
            <a:endParaRPr lang="es-HN" sz="16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1" name="40 CuadroTexto"/>
          <p:cNvSpPr txBox="1"/>
          <p:nvPr/>
        </p:nvSpPr>
        <p:spPr>
          <a:xfrm>
            <a:off x="1915988" y="2204864"/>
            <a:ext cx="1431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1400" dirty="0" smtClean="0">
                <a:latin typeface="Andalus" pitchFamily="18" charset="-78"/>
                <a:cs typeface="Andalus" pitchFamily="18" charset="-78"/>
              </a:rPr>
              <a:t>    Marzo –Junio </a:t>
            </a:r>
          </a:p>
          <a:p>
            <a:pPr algn="ctr"/>
            <a:r>
              <a:rPr lang="es-HN" sz="1400" dirty="0" smtClean="0">
                <a:latin typeface="Andalus" pitchFamily="18" charset="-78"/>
                <a:cs typeface="Andalus" pitchFamily="18" charset="-78"/>
              </a:rPr>
              <a:t>2013</a:t>
            </a:r>
          </a:p>
        </p:txBody>
      </p:sp>
      <p:sp>
        <p:nvSpPr>
          <p:cNvPr id="42" name="41 CuadroTexto"/>
          <p:cNvSpPr txBox="1"/>
          <p:nvPr/>
        </p:nvSpPr>
        <p:spPr>
          <a:xfrm>
            <a:off x="3913584" y="2204864"/>
            <a:ext cx="1018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s-HN" sz="1400" dirty="0" smtClean="0">
                <a:latin typeface="Andalus" pitchFamily="18" charset="-78"/>
                <a:cs typeface="Andalus" pitchFamily="18" charset="-78"/>
              </a:rPr>
              <a:t> Agosto del 2013</a:t>
            </a:r>
            <a:endParaRPr lang="es-HN" sz="14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7646556" y="6051866"/>
            <a:ext cx="1018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dirty="0" smtClean="0"/>
              <a:t>  </a:t>
            </a:r>
            <a:endParaRPr lang="es-HN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7812360" y="3050376"/>
            <a:ext cx="11521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1400" dirty="0" smtClean="0">
                <a:latin typeface="Andalus" pitchFamily="18" charset="-78"/>
                <a:cs typeface="Andalus" pitchFamily="18" charset="-78"/>
              </a:rPr>
              <a:t>Preparación de  REDD+ </a:t>
            </a:r>
          </a:p>
          <a:p>
            <a:pPr algn="ctr"/>
            <a:r>
              <a:rPr lang="es-HN" sz="14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s-HN" sz="1400" dirty="0" smtClean="0">
                <a:latin typeface="Andalus" pitchFamily="18" charset="-78"/>
                <a:cs typeface="Andalus" pitchFamily="18" charset="-78"/>
              </a:rPr>
              <a:t>FASE I</a:t>
            </a:r>
            <a:endParaRPr lang="es-HN" sz="14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763688" y="4869160"/>
            <a:ext cx="1703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600" dirty="0" smtClean="0">
                <a:latin typeface="Andalus" pitchFamily="18" charset="-78"/>
                <a:cs typeface="Andalus" pitchFamily="18" charset="-78"/>
              </a:rPr>
              <a:t>Presentación de los 5 puntos clave al FCPF</a:t>
            </a:r>
            <a:endParaRPr lang="es-HN" sz="16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" name="4 Abrir llave"/>
          <p:cNvSpPr/>
          <p:nvPr/>
        </p:nvSpPr>
        <p:spPr>
          <a:xfrm rot="16200000">
            <a:off x="6210523" y="2929072"/>
            <a:ext cx="720080" cy="215198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12" name="11 CuadroTexto"/>
          <p:cNvSpPr txBox="1"/>
          <p:nvPr/>
        </p:nvSpPr>
        <p:spPr>
          <a:xfrm>
            <a:off x="5858646" y="4797152"/>
            <a:ext cx="17879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400" dirty="0" smtClean="0">
                <a:latin typeface="Andalus" pitchFamily="18" charset="-78"/>
                <a:cs typeface="Andalus" pitchFamily="18" charset="-78"/>
              </a:rPr>
              <a:t>Preparación y firma del documento de Proyecto PRODOC (PNUD-Gobierno)</a:t>
            </a:r>
            <a:endParaRPr lang="es-HN" sz="14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2381336" y="1124744"/>
            <a:ext cx="43813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US" sz="3600" b="1" dirty="0">
                <a:latin typeface="Andalus" pitchFamily="18" charset="-78"/>
                <a:cs typeface="Andalus" pitchFamily="18" charset="-78"/>
              </a:rPr>
              <a:t>Ruta de Trabajo R-PP </a:t>
            </a:r>
            <a:endParaRPr lang="es-HN" sz="36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25" name="24 Elipse"/>
          <p:cNvSpPr/>
          <p:nvPr/>
        </p:nvSpPr>
        <p:spPr>
          <a:xfrm>
            <a:off x="6275040" y="2780928"/>
            <a:ext cx="457200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27" name="26 CuadroTexto"/>
          <p:cNvSpPr txBox="1"/>
          <p:nvPr/>
        </p:nvSpPr>
        <p:spPr>
          <a:xfrm>
            <a:off x="5724128" y="2204864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s-HN" sz="1400" dirty="0" smtClean="0">
                <a:latin typeface="Andalus" pitchFamily="18" charset="-78"/>
                <a:cs typeface="Andalus" pitchFamily="18" charset="-78"/>
              </a:rPr>
              <a:t> Septiembre 2013-Mayo 2014</a:t>
            </a:r>
            <a:endParaRPr lang="es-HN" sz="1400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28" name="Imagen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6030976"/>
            <a:ext cx="3419872" cy="8270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4911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7" grpId="0" animBg="1"/>
      <p:bldP spid="32" grpId="0"/>
      <p:bldP spid="35" grpId="0"/>
      <p:bldP spid="39" grpId="0"/>
      <p:bldP spid="41" grpId="0"/>
      <p:bldP spid="42" grpId="0"/>
      <p:bldP spid="3" grpId="0"/>
      <p:bldP spid="4" grpId="0"/>
      <p:bldP spid="5" grpId="0" animBg="1"/>
      <p:bldP spid="12" grpId="0"/>
      <p:bldP spid="25" grpId="0" animBg="1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998240"/>
            <a:ext cx="7056784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/>
              <a:t>HONDURAS Y EL PNUD :</a:t>
            </a:r>
            <a:r>
              <a:rPr lang="es-ES" b="1" dirty="0"/>
              <a:t/>
            </a:r>
            <a:br>
              <a:rPr lang="es-ES" b="1" dirty="0"/>
            </a:b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7544" y="2492896"/>
            <a:ext cx="8568952" cy="3672408"/>
          </a:xfrm>
        </p:spPr>
        <p:txBody>
          <a:bodyPr>
            <a:normAutofit/>
          </a:bodyPr>
          <a:lstStyle/>
          <a:p>
            <a:pPr algn="just"/>
            <a:r>
              <a:rPr lang="es-ES" sz="2400" dirty="0" smtClean="0">
                <a:latin typeface="+mj-lt"/>
              </a:rPr>
              <a:t>Convenio de Donación, Firmado entre el Banco Mundial (Fiduciario del FCPF) y el PNUD (socio implementador de Honduras) (Agosto 2013).</a:t>
            </a:r>
          </a:p>
          <a:p>
            <a:pPr algn="just">
              <a:buAutoNum type="arabicPeriod"/>
            </a:pPr>
            <a:r>
              <a:rPr lang="es-ES" sz="2400" dirty="0" smtClean="0">
                <a:latin typeface="+mj-lt"/>
              </a:rPr>
              <a:t>Proceso de Formulación de Documento de Proyecto (PRODOC) (Calificado bajo estándares del PNUD) firmado en Mayo 2014</a:t>
            </a:r>
          </a:p>
          <a:p>
            <a:pPr algn="just">
              <a:buAutoNum type="arabicPeriod"/>
            </a:pPr>
            <a:r>
              <a:rPr lang="es-ES" sz="2400" dirty="0" smtClean="0">
                <a:latin typeface="+mj-lt"/>
              </a:rPr>
              <a:t>Presentación de PRODOC para Desembolso de Fondos ante el PNUD. </a:t>
            </a:r>
          </a:p>
          <a:p>
            <a:pPr algn="just">
              <a:buAutoNum type="arabicPeriod"/>
            </a:pPr>
            <a:r>
              <a:rPr lang="es-ES" sz="2400" dirty="0" smtClean="0">
                <a:latin typeface="+mj-lt"/>
              </a:rPr>
              <a:t>Implementación Conjunta. (3 años)</a:t>
            </a:r>
          </a:p>
          <a:p>
            <a:pPr marL="0" indent="0">
              <a:buNone/>
            </a:pPr>
            <a:endParaRPr lang="es-ES" sz="2400" dirty="0">
              <a:latin typeface="Arial Narrow" panose="020B0606020202030204" pitchFamily="34" charset="0"/>
            </a:endParaRPr>
          </a:p>
        </p:txBody>
      </p:sp>
      <p:pic>
        <p:nvPicPr>
          <p:cNvPr id="6" name="Imagen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24328" y="404664"/>
            <a:ext cx="932591" cy="1820774"/>
          </a:xfrm>
          <a:prstGeom prst="rect">
            <a:avLst/>
          </a:prstGeom>
        </p:spPr>
      </p:pic>
      <p:pic>
        <p:nvPicPr>
          <p:cNvPr id="5" name="Imagen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6030976"/>
            <a:ext cx="3419872" cy="8270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7966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5"/>
          <p:cNvSpPr txBox="1">
            <a:spLocks/>
          </p:cNvSpPr>
          <p:nvPr/>
        </p:nvSpPr>
        <p:spPr>
          <a:xfrm>
            <a:off x="457200" y="5486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dirty="0" smtClean="0">
                <a:solidFill>
                  <a:srgbClr val="008000"/>
                </a:solidFill>
                <a:latin typeface="Cambria" pitchFamily="18" charset="0"/>
                <a:ea typeface="ＭＳ Ｐゴシック" pitchFamily="34" charset="-128"/>
              </a:rPr>
              <a:t>REDD+ por fases … </a:t>
            </a:r>
          </a:p>
        </p:txBody>
      </p:sp>
      <p:grpSp>
        <p:nvGrpSpPr>
          <p:cNvPr id="4" name="3 Grupo"/>
          <p:cNvGrpSpPr/>
          <p:nvPr/>
        </p:nvGrpSpPr>
        <p:grpSpPr>
          <a:xfrm>
            <a:off x="467544" y="4077072"/>
            <a:ext cx="2774230" cy="1109692"/>
            <a:chOff x="2277" y="1067313"/>
            <a:chExt cx="2774230" cy="1109692"/>
          </a:xfrm>
        </p:grpSpPr>
        <p:sp>
          <p:nvSpPr>
            <p:cNvPr id="5" name="4 Cheurón"/>
            <p:cNvSpPr/>
            <p:nvPr/>
          </p:nvSpPr>
          <p:spPr>
            <a:xfrm>
              <a:off x="2277" y="1067313"/>
              <a:ext cx="2774230" cy="1109692"/>
            </a:xfrm>
            <a:prstGeom prst="chevron">
              <a:avLst/>
            </a:prstGeom>
            <a:solidFill>
              <a:srgbClr val="C0504D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6" name="Cheurón 4"/>
            <p:cNvSpPr/>
            <p:nvPr/>
          </p:nvSpPr>
          <p:spPr>
            <a:xfrm>
              <a:off x="557123" y="1067313"/>
              <a:ext cx="1664538" cy="110969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marR="0" lvl="0" indent="0" algn="ctr" defTabSz="7556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7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mbria" pitchFamily="18" charset="0"/>
                </a:rPr>
                <a:t>Fase 1: Preparación</a:t>
              </a:r>
              <a:endParaRPr kumimoji="0" lang="es-ES_tradnl" sz="17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itchFamily="18" charset="0"/>
              </a:endParaRPr>
            </a:p>
          </p:txBody>
        </p:sp>
      </p:grpSp>
      <p:grpSp>
        <p:nvGrpSpPr>
          <p:cNvPr id="7" name="6 Grupo"/>
          <p:cNvGrpSpPr/>
          <p:nvPr/>
        </p:nvGrpSpPr>
        <p:grpSpPr>
          <a:xfrm>
            <a:off x="2987824" y="4005064"/>
            <a:ext cx="2774230" cy="1152128"/>
            <a:chOff x="2499084" y="1024879"/>
            <a:chExt cx="2774230" cy="1152128"/>
          </a:xfrm>
        </p:grpSpPr>
        <p:sp>
          <p:nvSpPr>
            <p:cNvPr id="8" name="7 Cheurón"/>
            <p:cNvSpPr/>
            <p:nvPr/>
          </p:nvSpPr>
          <p:spPr>
            <a:xfrm>
              <a:off x="2499084" y="1067315"/>
              <a:ext cx="2774230" cy="1109692"/>
            </a:xfrm>
            <a:prstGeom prst="chevron">
              <a:avLst/>
            </a:prstGeom>
            <a:solidFill>
              <a:srgbClr val="9BBB59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9" name="Cheurón 4"/>
            <p:cNvSpPr/>
            <p:nvPr/>
          </p:nvSpPr>
          <p:spPr>
            <a:xfrm>
              <a:off x="3053930" y="1024879"/>
              <a:ext cx="1664538" cy="110969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marR="0" lvl="0" indent="0" algn="ctr" defTabSz="7556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7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mbria" pitchFamily="18" charset="0"/>
                </a:rPr>
                <a:t>Fase 2: </a:t>
              </a:r>
            </a:p>
            <a:p>
              <a:pPr marL="0" marR="0" lvl="0" indent="0" algn="ctr" defTabSz="7556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7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mbria" pitchFamily="18" charset="0"/>
                </a:rPr>
                <a:t>Políticas y Medidas</a:t>
              </a:r>
              <a:endParaRPr kumimoji="0" lang="es-ES_tradnl" sz="17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itchFamily="18" charset="0"/>
              </a:endParaRPr>
            </a:p>
          </p:txBody>
        </p:sp>
      </p:grpSp>
      <p:grpSp>
        <p:nvGrpSpPr>
          <p:cNvPr id="10" name="9 Grupo"/>
          <p:cNvGrpSpPr/>
          <p:nvPr/>
        </p:nvGrpSpPr>
        <p:grpSpPr>
          <a:xfrm>
            <a:off x="5470178" y="4077072"/>
            <a:ext cx="2774230" cy="1109692"/>
            <a:chOff x="4995892" y="952871"/>
            <a:chExt cx="2774230" cy="1109692"/>
          </a:xfrm>
        </p:grpSpPr>
        <p:sp>
          <p:nvSpPr>
            <p:cNvPr id="11" name="10 Cheurón"/>
            <p:cNvSpPr/>
            <p:nvPr/>
          </p:nvSpPr>
          <p:spPr>
            <a:xfrm>
              <a:off x="4995892" y="952871"/>
              <a:ext cx="2774230" cy="1109692"/>
            </a:xfrm>
            <a:prstGeom prst="chevron">
              <a:avLst/>
            </a:prstGeom>
            <a:solidFill>
              <a:srgbClr val="8064A2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12" name="Cheurón 4"/>
            <p:cNvSpPr/>
            <p:nvPr/>
          </p:nvSpPr>
          <p:spPr>
            <a:xfrm>
              <a:off x="5550738" y="952871"/>
              <a:ext cx="1664538" cy="110969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marR="0" lvl="0" indent="0" algn="ctr" defTabSz="7556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7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mbria" pitchFamily="18" charset="0"/>
                </a:rPr>
                <a:t>Fase 3: Implementación Total</a:t>
              </a:r>
              <a:endParaRPr kumimoji="0" lang="es-ES_tradnl" sz="17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itchFamily="18" charset="0"/>
              </a:endParaRPr>
            </a:p>
          </p:txBody>
        </p:sp>
      </p:grpSp>
      <p:grpSp>
        <p:nvGrpSpPr>
          <p:cNvPr id="16" name="Group 13"/>
          <p:cNvGrpSpPr>
            <a:grpSpLocks/>
          </p:cNvGrpSpPr>
          <p:nvPr/>
        </p:nvGrpSpPr>
        <p:grpSpPr bwMode="auto">
          <a:xfrm>
            <a:off x="533400" y="2060848"/>
            <a:ext cx="1828800" cy="1609725"/>
            <a:chOff x="533400" y="2514600"/>
            <a:chExt cx="1828800" cy="1609635"/>
          </a:xfrm>
        </p:grpSpPr>
        <p:sp>
          <p:nvSpPr>
            <p:cNvPr id="17" name="TextBox 6"/>
            <p:cNvSpPr txBox="1">
              <a:spLocks noChangeArrowheads="1"/>
            </p:cNvSpPr>
            <p:nvPr/>
          </p:nvSpPr>
          <p:spPr bwMode="auto">
            <a:xfrm>
              <a:off x="609600" y="2514600"/>
              <a:ext cx="1752600" cy="1477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itchFamily="18" charset="0"/>
                  <a:ea typeface="ＭＳ Ｐゴシック" pitchFamily="34" charset="-128"/>
                </a:rPr>
                <a:t>Compromiso preparar Estrategias Nacionales REDD+</a:t>
              </a:r>
            </a:p>
          </p:txBody>
        </p:sp>
        <p:cxnSp>
          <p:nvCxnSpPr>
            <p:cNvPr id="18" name="Straight Connector 5"/>
            <p:cNvCxnSpPr/>
            <p:nvPr/>
          </p:nvCxnSpPr>
          <p:spPr>
            <a:xfrm rot="10800000" flipV="1">
              <a:off x="533400" y="3124166"/>
              <a:ext cx="0" cy="1000069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</a:ln>
            <a:effectLst/>
          </p:spPr>
        </p:cxnSp>
        <p:sp>
          <p:nvSpPr>
            <p:cNvPr id="19" name="Oval 6"/>
            <p:cNvSpPr/>
            <p:nvPr/>
          </p:nvSpPr>
          <p:spPr>
            <a:xfrm>
              <a:off x="533400" y="2971774"/>
              <a:ext cx="122238" cy="152391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20" name="Group 14"/>
          <p:cNvGrpSpPr>
            <a:grpSpLocks/>
          </p:cNvGrpSpPr>
          <p:nvPr/>
        </p:nvGrpSpPr>
        <p:grpSpPr bwMode="auto">
          <a:xfrm>
            <a:off x="2667000" y="2204864"/>
            <a:ext cx="2409056" cy="1488366"/>
            <a:chOff x="533400" y="2855729"/>
            <a:chExt cx="2064905" cy="1268188"/>
          </a:xfrm>
        </p:grpSpPr>
        <p:sp>
          <p:nvSpPr>
            <p:cNvPr id="21" name="TextBox 15"/>
            <p:cNvSpPr txBox="1">
              <a:spLocks noChangeArrowheads="1"/>
            </p:cNvSpPr>
            <p:nvPr/>
          </p:nvSpPr>
          <p:spPr bwMode="auto">
            <a:xfrm>
              <a:off x="845705" y="2855729"/>
              <a:ext cx="1752600" cy="1022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s-ES_tradnl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itchFamily="18" charset="0"/>
                  <a:ea typeface="ＭＳ Ｐゴシック" pitchFamily="34" charset="-128"/>
                </a:rPr>
                <a:t>Consulta múltiples </a:t>
              </a:r>
              <a:r>
                <a:rPr kumimoji="0" lang="es-ES_trad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itchFamily="18" charset="0"/>
                  <a:ea typeface="ＭＳ Ｐゴシック" pitchFamily="34" charset="-128"/>
                </a:rPr>
                <a:t>actores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s-ES_trad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itchFamily="18" charset="0"/>
                  <a:ea typeface="ＭＳ Ｐゴシック" pitchFamily="34" charset="-128"/>
                </a:rPr>
                <a:t>MRV &amp; </a:t>
              </a:r>
              <a:r>
                <a:rPr kumimoji="0" lang="es-ES_tradnl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itchFamily="18" charset="0"/>
                  <a:ea typeface="ＭＳ Ｐゴシック" pitchFamily="34" charset="-128"/>
                </a:rPr>
                <a:t>salvaguardas</a:t>
              </a:r>
              <a:endParaRPr kumimoji="0" lang="es-ES_tradn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ＭＳ Ｐゴシック" pitchFamily="34" charset="-128"/>
              </a:endParaRPr>
            </a:p>
          </p:txBody>
        </p:sp>
        <p:cxnSp>
          <p:nvCxnSpPr>
            <p:cNvPr id="22" name="Straight Connector 9"/>
            <p:cNvCxnSpPr/>
            <p:nvPr/>
          </p:nvCxnSpPr>
          <p:spPr>
            <a:xfrm rot="10800000" flipV="1">
              <a:off x="533400" y="3124302"/>
              <a:ext cx="0" cy="999615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</a:ln>
            <a:effectLst/>
          </p:spPr>
        </p:cxnSp>
        <p:sp>
          <p:nvSpPr>
            <p:cNvPr id="23" name="Oval 10"/>
            <p:cNvSpPr/>
            <p:nvPr/>
          </p:nvSpPr>
          <p:spPr>
            <a:xfrm>
              <a:off x="533400" y="2971452"/>
              <a:ext cx="122464" cy="152850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24" name="Group 18"/>
          <p:cNvGrpSpPr>
            <a:grpSpLocks/>
          </p:cNvGrpSpPr>
          <p:nvPr/>
        </p:nvGrpSpPr>
        <p:grpSpPr bwMode="auto">
          <a:xfrm>
            <a:off x="5486400" y="1772816"/>
            <a:ext cx="3657600" cy="2031325"/>
            <a:chOff x="533400" y="2960672"/>
            <a:chExt cx="2796055" cy="2030538"/>
          </a:xfrm>
        </p:grpSpPr>
        <p:sp>
          <p:nvSpPr>
            <p:cNvPr id="25" name="TextBox 19"/>
            <p:cNvSpPr txBox="1">
              <a:spLocks noChangeArrowheads="1"/>
            </p:cNvSpPr>
            <p:nvPr/>
          </p:nvSpPr>
          <p:spPr bwMode="auto">
            <a:xfrm>
              <a:off x="737167" y="2960672"/>
              <a:ext cx="2592288" cy="2030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s-ES_trad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itchFamily="18" charset="0"/>
                  <a:ea typeface="ＭＳ Ｐゴシック" pitchFamily="34" charset="-128"/>
                </a:rPr>
                <a:t>Implementación  de actividades REDD+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s-ES_trad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itchFamily="18" charset="0"/>
                  <a:ea typeface="ＭＳ Ｐゴシック" pitchFamily="34" charset="-128"/>
                </a:rPr>
                <a:t>Pagos a reducción de emisiones </a:t>
              </a:r>
              <a:r>
                <a:rPr kumimoji="0" lang="es-ES_tradnl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itchFamily="18" charset="0"/>
                  <a:ea typeface="ＭＳ Ｐゴシック" pitchFamily="34" charset="-128"/>
                </a:rPr>
                <a:t>verificados (compensación económica)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s-ES_tradnl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itchFamily="18" charset="0"/>
                  <a:ea typeface="ＭＳ Ｐゴシック" pitchFamily="34" charset="-128"/>
                </a:rPr>
                <a:t>Acciones basadas en resultados</a:t>
              </a:r>
              <a:endParaRPr kumimoji="0" lang="es-ES_tradn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ＭＳ Ｐゴシック" pitchFamily="34" charset="-128"/>
              </a:endParaRPr>
            </a:p>
          </p:txBody>
        </p:sp>
        <p:cxnSp>
          <p:nvCxnSpPr>
            <p:cNvPr id="26" name="Straight Connector 13"/>
            <p:cNvCxnSpPr/>
            <p:nvPr/>
          </p:nvCxnSpPr>
          <p:spPr>
            <a:xfrm rot="5400000">
              <a:off x="-152134" y="4233696"/>
              <a:ext cx="1371068" cy="0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</a:ln>
            <a:effectLst/>
          </p:spPr>
        </p:cxnSp>
        <p:sp>
          <p:nvSpPr>
            <p:cNvPr id="27" name="Oval 14"/>
            <p:cNvSpPr/>
            <p:nvPr/>
          </p:nvSpPr>
          <p:spPr>
            <a:xfrm>
              <a:off x="533400" y="3399267"/>
              <a:ext cx="122464" cy="152341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28" name="27 Flecha abajo"/>
          <p:cNvSpPr/>
          <p:nvPr/>
        </p:nvSpPr>
        <p:spPr>
          <a:xfrm rot="10800000">
            <a:off x="1323975" y="5589240"/>
            <a:ext cx="533400" cy="668338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9" name="Imagen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6030976"/>
            <a:ext cx="3419872" cy="8270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1843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4 Grupo"/>
          <p:cNvGrpSpPr/>
          <p:nvPr/>
        </p:nvGrpSpPr>
        <p:grpSpPr>
          <a:xfrm>
            <a:off x="7020272" y="1124744"/>
            <a:ext cx="2088232" cy="821660"/>
            <a:chOff x="-139309" y="668545"/>
            <a:chExt cx="2774230" cy="1109692"/>
          </a:xfrm>
        </p:grpSpPr>
        <p:sp>
          <p:nvSpPr>
            <p:cNvPr id="6" name="5 Cheurón"/>
            <p:cNvSpPr/>
            <p:nvPr/>
          </p:nvSpPr>
          <p:spPr>
            <a:xfrm>
              <a:off x="-139309" y="668545"/>
              <a:ext cx="2774230" cy="1109692"/>
            </a:xfrm>
            <a:prstGeom prst="chevron">
              <a:avLst/>
            </a:prstGeom>
            <a:solidFill>
              <a:srgbClr val="C0504D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7" name="Cheurón 4"/>
            <p:cNvSpPr/>
            <p:nvPr/>
          </p:nvSpPr>
          <p:spPr>
            <a:xfrm>
              <a:off x="364747" y="668545"/>
              <a:ext cx="1664538" cy="110969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68009" tIns="22670" rIns="22670" bIns="22670" numCol="1" spcCol="1270" anchor="ctr" anchorCtr="0">
              <a:noAutofit/>
            </a:bodyPr>
            <a:lstStyle/>
            <a:p>
              <a:pPr marL="0" marR="0" lvl="0" indent="0" algn="ctr" defTabSz="7556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7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itchFamily="18" charset="0"/>
                </a:rPr>
                <a:t>Fase 1: Preparación</a:t>
              </a:r>
            </a:p>
          </p:txBody>
        </p:sp>
      </p:grp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227687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s-ES_tradnl" sz="3000" dirty="0" smtClean="0">
                <a:latin typeface="Cambria" pitchFamily="18" charset="0"/>
                <a:ea typeface="ＭＳ Ｐゴシック" pitchFamily="34" charset="-128"/>
              </a:rPr>
              <a:t>     Deben incluir las siguientes partes:</a:t>
            </a:r>
          </a:p>
          <a:p>
            <a:pPr marL="971550" lvl="1" indent="-514350">
              <a:lnSpc>
                <a:spcPct val="90000"/>
              </a:lnSpc>
              <a:buFont typeface="+mj-lt"/>
              <a:buAutoNum type="arabicPeriod"/>
            </a:pPr>
            <a:r>
              <a:rPr lang="es-ES_tradnl" sz="2600" dirty="0" smtClean="0">
                <a:latin typeface="Cambria" pitchFamily="18" charset="0"/>
                <a:ea typeface="ＭＳ Ｐゴシック" pitchFamily="34" charset="-128"/>
              </a:rPr>
              <a:t>Estructura Organizativa Nacional </a:t>
            </a:r>
          </a:p>
          <a:p>
            <a:pPr marL="971550" lvl="1" indent="-514350">
              <a:lnSpc>
                <a:spcPct val="90000"/>
              </a:lnSpc>
              <a:buFont typeface="+mj-lt"/>
              <a:buAutoNum type="arabicPeriod"/>
            </a:pPr>
            <a:r>
              <a:rPr lang="es-ES_tradnl" sz="2600" dirty="0" smtClean="0">
                <a:latin typeface="Cambria" pitchFamily="18" charset="0"/>
                <a:ea typeface="ＭＳ Ｐゴシック" pitchFamily="34" charset="-128"/>
              </a:rPr>
              <a:t>Causas de deforestación y degradación forestal</a:t>
            </a:r>
          </a:p>
          <a:p>
            <a:pPr marL="971550" lvl="1" indent="-514350">
              <a:lnSpc>
                <a:spcPct val="90000"/>
              </a:lnSpc>
              <a:buFont typeface="+mj-lt"/>
              <a:buAutoNum type="arabicPeriod"/>
            </a:pPr>
            <a:r>
              <a:rPr lang="es-ES_tradnl" sz="2600" dirty="0" smtClean="0">
                <a:latin typeface="Cambria" pitchFamily="18" charset="0"/>
                <a:ea typeface="ＭＳ Ｐゴシック" pitchFamily="34" charset="-128"/>
              </a:rPr>
              <a:t>Salvaguardas </a:t>
            </a:r>
            <a:r>
              <a:rPr lang="es-HN" sz="2600" dirty="0" smtClean="0">
                <a:latin typeface="Cambria" pitchFamily="18" charset="0"/>
                <a:ea typeface="ＭＳ Ｐゴシック" pitchFamily="34" charset="-128"/>
              </a:rPr>
              <a:t>Participación de diferentes actores clave, incluye consideraciones de genero</a:t>
            </a:r>
          </a:p>
          <a:p>
            <a:pPr marL="971550" lvl="1" indent="-514350">
              <a:lnSpc>
                <a:spcPct val="90000"/>
              </a:lnSpc>
              <a:buFont typeface="+mj-lt"/>
              <a:buAutoNum type="arabicPeriod"/>
            </a:pPr>
            <a:r>
              <a:rPr lang="es-HN" sz="2600" dirty="0" smtClean="0">
                <a:latin typeface="Cambria" pitchFamily="18" charset="0"/>
                <a:ea typeface="ＭＳ Ｐゴシック" pitchFamily="34" charset="-128"/>
              </a:rPr>
              <a:t>MRV</a:t>
            </a:r>
            <a:endParaRPr lang="es-ES_tradnl" sz="2600" dirty="0" smtClean="0">
              <a:latin typeface="Cambria" pitchFamily="18" charset="0"/>
              <a:ea typeface="ＭＳ Ｐゴシック" pitchFamily="34" charset="-128"/>
            </a:endParaRPr>
          </a:p>
          <a:p>
            <a:pPr marL="971550" lvl="1" indent="-514350">
              <a:lnSpc>
                <a:spcPct val="90000"/>
              </a:lnSpc>
              <a:buFont typeface="+mj-lt"/>
              <a:buAutoNum type="arabicPeriod"/>
            </a:pPr>
            <a:r>
              <a:rPr lang="es-ES_tradnl" sz="2600" dirty="0" smtClean="0">
                <a:latin typeface="Cambria" pitchFamily="18" charset="0"/>
                <a:ea typeface="ＭＳ Ｐゴシック" pitchFamily="34" charset="-128"/>
              </a:rPr>
              <a:t>Aspectos de tenencia de la tierra</a:t>
            </a:r>
          </a:p>
          <a:p>
            <a:pPr marL="971550" lvl="1" indent="-514350">
              <a:lnSpc>
                <a:spcPct val="90000"/>
              </a:lnSpc>
              <a:buFont typeface="+mj-lt"/>
              <a:buAutoNum type="arabicPeriod"/>
            </a:pPr>
            <a:r>
              <a:rPr lang="es-ES_tradnl" sz="2600" dirty="0" smtClean="0">
                <a:latin typeface="Cambria" pitchFamily="18" charset="0"/>
                <a:ea typeface="ＭＳ Ｐゴシック" pitchFamily="34" charset="-128"/>
              </a:rPr>
              <a:t>Gobernanza Forestal</a:t>
            </a:r>
          </a:p>
          <a:p>
            <a:pPr marL="971550" lvl="1" indent="-514350">
              <a:lnSpc>
                <a:spcPct val="90000"/>
              </a:lnSpc>
              <a:buFont typeface="+mj-lt"/>
              <a:buAutoNum type="arabicPeriod"/>
            </a:pPr>
            <a:r>
              <a:rPr lang="es-ES_tradnl" sz="2600" dirty="0" smtClean="0">
                <a:latin typeface="Cambria" pitchFamily="18" charset="0"/>
                <a:ea typeface="ＭＳ Ｐゴシック" pitchFamily="34" charset="-128"/>
              </a:rPr>
              <a:t>Opciones para frenar deforestación</a:t>
            </a:r>
          </a:p>
          <a:p>
            <a:pPr>
              <a:lnSpc>
                <a:spcPct val="90000"/>
              </a:lnSpc>
            </a:pPr>
            <a:endParaRPr lang="es-ES_tradnl" sz="3000" dirty="0" smtClean="0">
              <a:ea typeface="ＭＳ Ｐゴシック" pitchFamily="34" charset="-12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1124744"/>
            <a:ext cx="6131024" cy="7920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3600" dirty="0" smtClean="0">
                <a:solidFill>
                  <a:srgbClr val="008000"/>
                </a:solidFill>
                <a:latin typeface="Cambria" pitchFamily="18" charset="0"/>
                <a:ea typeface="ＭＳ Ｐゴシック" pitchFamily="34" charset="-128"/>
              </a:rPr>
              <a:t>Estrategias Nacionales REDD+</a:t>
            </a:r>
          </a:p>
        </p:txBody>
      </p:sp>
      <p:pic>
        <p:nvPicPr>
          <p:cNvPr id="8" name="Imagen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6030976"/>
            <a:ext cx="3419872" cy="8270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2073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dalus" pitchFamily="18" charset="-78"/>
                <a:cs typeface="Andalus" pitchFamily="18" charset="-78"/>
              </a:rPr>
              <a:t>1. Estructura de Implementación Nacional</a:t>
            </a:r>
            <a:endParaRPr kumimoji="0" lang="es-HN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6" name="5 Imagen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7920879" cy="49685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7140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67544" y="309397"/>
            <a:ext cx="7992888" cy="1103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90000"/>
              </a:lnSpc>
            </a:pPr>
            <a:r>
              <a:rPr lang="es-ES_tradnl" sz="3600" dirty="0" smtClean="0">
                <a:latin typeface="Andalus" pitchFamily="18" charset="-78"/>
                <a:ea typeface="ＭＳ Ｐゴシック" pitchFamily="34" charset="-128"/>
                <a:cs typeface="Andalus" pitchFamily="18" charset="-78"/>
              </a:rPr>
              <a:t>2. Causas </a:t>
            </a:r>
            <a:r>
              <a:rPr lang="es-ES_tradnl" sz="3600" dirty="0">
                <a:latin typeface="Andalus" pitchFamily="18" charset="-78"/>
                <a:ea typeface="ＭＳ Ｐゴシック" pitchFamily="34" charset="-128"/>
                <a:cs typeface="Andalus" pitchFamily="18" charset="-78"/>
              </a:rPr>
              <a:t>de </a:t>
            </a:r>
            <a:r>
              <a:rPr lang="es-ES_tradnl" sz="3600" dirty="0" smtClean="0">
                <a:latin typeface="Andalus" pitchFamily="18" charset="-78"/>
                <a:ea typeface="ＭＳ Ｐゴシック" pitchFamily="34" charset="-128"/>
                <a:cs typeface="Andalus" pitchFamily="18" charset="-78"/>
              </a:rPr>
              <a:t>Deforestación </a:t>
            </a:r>
            <a:r>
              <a:rPr lang="es-ES_tradnl" sz="3600" dirty="0">
                <a:latin typeface="Andalus" pitchFamily="18" charset="-78"/>
                <a:ea typeface="ＭＳ Ｐゴシック" pitchFamily="34" charset="-128"/>
                <a:cs typeface="Andalus" pitchFamily="18" charset="-78"/>
              </a:rPr>
              <a:t>y </a:t>
            </a:r>
            <a:r>
              <a:rPr lang="es-ES_tradnl" sz="3600" dirty="0" smtClean="0">
                <a:latin typeface="Andalus" pitchFamily="18" charset="-78"/>
                <a:ea typeface="ＭＳ Ｐゴシック" pitchFamily="34" charset="-128"/>
                <a:cs typeface="Andalus" pitchFamily="18" charset="-78"/>
              </a:rPr>
              <a:t>Degradación </a:t>
            </a:r>
            <a:r>
              <a:rPr lang="es-ES_tradnl" sz="3600" dirty="0">
                <a:latin typeface="Andalus" pitchFamily="18" charset="-78"/>
                <a:ea typeface="ＭＳ Ｐゴシック" pitchFamily="34" charset="-128"/>
                <a:cs typeface="Andalus" pitchFamily="18" charset="-78"/>
              </a:rPr>
              <a:t>forestal</a:t>
            </a: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179512" y="3501008"/>
            <a:ext cx="5544616" cy="5114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Ins="91440" anchor="b">
            <a:no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rgbClr val="C9C9CE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C9C9CE"/>
                </a:solidFill>
                <a:latin typeface="Rockwell" pitchFamily="18" charset="0"/>
              </a:defRPr>
            </a:lvl2pPr>
            <a:lvl3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C9C9CE"/>
                </a:solidFill>
                <a:latin typeface="Rockwell" pitchFamily="18" charset="0"/>
              </a:defRPr>
            </a:lvl3pPr>
            <a:lvl4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C9C9CE"/>
                </a:solidFill>
                <a:latin typeface="Rockwell" pitchFamily="18" charset="0"/>
              </a:defRPr>
            </a:lvl4pPr>
            <a:lvl5pPr marL="53975" indent="-53975" algn="r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C9C9CE"/>
                </a:solidFill>
                <a:latin typeface="Rockwell" pitchFamily="18" charset="0"/>
              </a:defRPr>
            </a:lvl5pPr>
            <a:lvl6pPr marL="5111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C9C9CE"/>
                </a:solidFill>
                <a:latin typeface="Rockwell" pitchFamily="18" charset="0"/>
              </a:defRPr>
            </a:lvl6pPr>
            <a:lvl7pPr marL="9683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C9C9CE"/>
                </a:solidFill>
                <a:latin typeface="Rockwell" pitchFamily="18" charset="0"/>
              </a:defRPr>
            </a:lvl7pPr>
            <a:lvl8pPr marL="14255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C9C9CE"/>
                </a:solidFill>
                <a:latin typeface="Rockwell" pitchFamily="18" charset="0"/>
              </a:defRPr>
            </a:lvl8pPr>
            <a:lvl9pPr marL="1882775" indent="-53975" algn="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rgbClr val="C9C9CE"/>
                </a:solidFill>
                <a:latin typeface="Rockwell" pitchFamily="18" charset="0"/>
              </a:defRPr>
            </a:lvl9pPr>
            <a:extLst/>
          </a:lstStyle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Rockwell"/>
              </a:rPr>
              <a:t>Los Más Grandes Detonantes</a:t>
            </a:r>
            <a:endParaRPr kumimoji="0" lang="es-HN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Rockwell"/>
            </a:endParaRPr>
          </a:p>
        </p:txBody>
      </p:sp>
      <p:sp>
        <p:nvSpPr>
          <p:cNvPr id="6" name="5 Explosión 2"/>
          <p:cNvSpPr/>
          <p:nvPr/>
        </p:nvSpPr>
        <p:spPr>
          <a:xfrm>
            <a:off x="-36512" y="4005064"/>
            <a:ext cx="3682752" cy="2376264"/>
          </a:xfrm>
          <a:prstGeom prst="irregularSeal2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</a:rPr>
              <a:t>Préstamos del BM y BID  se destinaron para Carne de Exportación</a:t>
            </a:r>
          </a:p>
        </p:txBody>
      </p:sp>
      <p:sp>
        <p:nvSpPr>
          <p:cNvPr id="8" name="7 Explosión 2"/>
          <p:cNvSpPr/>
          <p:nvPr/>
        </p:nvSpPr>
        <p:spPr>
          <a:xfrm>
            <a:off x="5796136" y="4293096"/>
            <a:ext cx="3384376" cy="2520280"/>
          </a:xfrm>
          <a:prstGeom prst="irregularSeal2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p:spPr>
        <p:txBody>
          <a:bodyPr anchor="ctr"/>
          <a:lstStyle/>
          <a:p>
            <a:pPr algn="ctr">
              <a:defRPr/>
            </a:pPr>
            <a:r>
              <a:rPr lang="es-HN" kern="0" dirty="0">
                <a:latin typeface="Rockwell"/>
              </a:rPr>
              <a:t>El Proceso de Reforma Agraria de los Años 60-70</a:t>
            </a:r>
          </a:p>
        </p:txBody>
      </p:sp>
      <p:sp>
        <p:nvSpPr>
          <p:cNvPr id="9" name="8 Explosión 2"/>
          <p:cNvSpPr/>
          <p:nvPr/>
        </p:nvSpPr>
        <p:spPr>
          <a:xfrm>
            <a:off x="2483768" y="4365104"/>
            <a:ext cx="3960440" cy="2448272"/>
          </a:xfrm>
          <a:prstGeom prst="irregularSeal2">
            <a:avLst/>
          </a:prstGeom>
          <a:solidFill>
            <a:schemeClr val="bg2"/>
          </a:solidFill>
          <a:ln>
            <a:noFill/>
          </a:ln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</a:rPr>
              <a:t>Titulación de Tierras Forestales </a:t>
            </a:r>
            <a:r>
              <a:rPr kumimoji="0" lang="es-HN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</a:rPr>
              <a:t>Consideradas </a:t>
            </a:r>
            <a:r>
              <a:rPr kumimoji="0" lang="es-H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</a:rPr>
              <a:t>como Incultas</a:t>
            </a:r>
          </a:p>
        </p:txBody>
      </p:sp>
      <p:sp>
        <p:nvSpPr>
          <p:cNvPr id="2" name="1 Rectángulo"/>
          <p:cNvSpPr/>
          <p:nvPr/>
        </p:nvSpPr>
        <p:spPr>
          <a:xfrm>
            <a:off x="179512" y="1412776"/>
            <a:ext cx="8568952" cy="186204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es-HN" sz="2300" kern="0" dirty="0">
                <a:solidFill>
                  <a:prstClr val="black"/>
                </a:solidFill>
                <a:latin typeface="Calibri"/>
              </a:rPr>
              <a:t>Con el apoyo </a:t>
            </a:r>
            <a:r>
              <a:rPr lang="es-HN" sz="2300" kern="0" dirty="0" smtClean="0">
                <a:solidFill>
                  <a:prstClr val="black"/>
                </a:solidFill>
                <a:latin typeface="Calibri"/>
              </a:rPr>
              <a:t>del </a:t>
            </a:r>
            <a:r>
              <a:rPr lang="es-HN" sz="2300" kern="0" dirty="0">
                <a:solidFill>
                  <a:prstClr val="black"/>
                </a:solidFill>
                <a:latin typeface="Calibri"/>
              </a:rPr>
              <a:t>Programa regional REDD-CCAD/GIZ se hizo la Evaluación Preliminar sobre </a:t>
            </a:r>
            <a:r>
              <a:rPr lang="es-HN" sz="2300" b="1" kern="0" dirty="0">
                <a:solidFill>
                  <a:prstClr val="black"/>
                </a:solidFill>
                <a:latin typeface="Calibri"/>
              </a:rPr>
              <a:t>Causas de Deforestación y Degradación de Bosques en Honduras.</a:t>
            </a:r>
          </a:p>
          <a:p>
            <a:pPr lvl="0">
              <a:defRPr/>
            </a:pPr>
            <a:r>
              <a:rPr lang="es-HN" sz="2300" kern="0" dirty="0">
                <a:solidFill>
                  <a:prstClr val="black"/>
                </a:solidFill>
                <a:latin typeface="Calibri"/>
              </a:rPr>
              <a:t>Este estudio nos identifica las causas Históricas de la deforestación en el País. </a:t>
            </a:r>
          </a:p>
        </p:txBody>
      </p:sp>
    </p:spTree>
    <p:extLst>
      <p:ext uri="{BB962C8B-B14F-4D97-AF65-F5344CB8AC3E}">
        <p14:creationId xmlns="" xmlns:p14="http://schemas.microsoft.com/office/powerpoint/2010/main" val="405179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8" grpId="0" animBg="1"/>
      <p:bldP spid="9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23528" y="332656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HN" sz="2800" b="1" dirty="0" smtClean="0">
                <a:latin typeface="Andalus" pitchFamily="18" charset="-78"/>
                <a:cs typeface="Andalus" pitchFamily="18" charset="-78"/>
              </a:rPr>
              <a:t>3. ESTABLECIMIENTO </a:t>
            </a:r>
            <a:r>
              <a:rPr lang="es-HN" sz="2800" b="1" dirty="0">
                <a:latin typeface="Andalus" pitchFamily="18" charset="-78"/>
                <a:cs typeface="Andalus" pitchFamily="18" charset="-78"/>
              </a:rPr>
              <a:t>DE LAS BASES PARA LA ESTRATEGIA NACIONAL (SALVAGUARDAS)</a:t>
            </a:r>
            <a:endParaRPr lang="es-HN" sz="28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539552" y="1484784"/>
            <a:ext cx="39964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HN" sz="2400" dirty="0" smtClean="0">
                <a:latin typeface="Arial" pitchFamily="34" charset="0"/>
                <a:cs typeface="Arial" pitchFamily="34" charset="0"/>
              </a:rPr>
              <a:t>a. Taller </a:t>
            </a:r>
            <a:r>
              <a:rPr lang="es-HN" sz="2400" dirty="0">
                <a:latin typeface="Arial" pitchFamily="34" charset="0"/>
                <a:cs typeface="Arial" pitchFamily="34" charset="0"/>
              </a:rPr>
              <a:t>de </a:t>
            </a:r>
            <a:r>
              <a:rPr lang="es-HN" sz="2400" dirty="0" smtClean="0">
                <a:latin typeface="Arial" pitchFamily="34" charset="0"/>
                <a:cs typeface="Arial" pitchFamily="34" charset="0"/>
              </a:rPr>
              <a:t>Salvaguardas</a:t>
            </a:r>
            <a:endParaRPr lang="es-HN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67544" y="2132856"/>
            <a:ext cx="36724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HN" sz="2400" dirty="0">
                <a:solidFill>
                  <a:prstClr val="black"/>
                </a:solidFill>
                <a:latin typeface="Calibri"/>
              </a:rPr>
              <a:t>Conformación del Grupo de Salvaguardas  para  REDD+ </a:t>
            </a:r>
          </a:p>
        </p:txBody>
      </p:sp>
      <p:pic>
        <p:nvPicPr>
          <p:cNvPr id="6" name="Picture 10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84984"/>
            <a:ext cx="3600399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189" y="2420888"/>
            <a:ext cx="3597275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5164204" y="1484784"/>
            <a:ext cx="30081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H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b. Mapeo </a:t>
            </a:r>
            <a:r>
              <a:rPr lang="es-HN" sz="2400" dirty="0">
                <a:latin typeface="Arial" panose="020B0604020202020204" pitchFamily="34" charset="0"/>
                <a:cs typeface="Arial" panose="020B0604020202020204" pitchFamily="34" charset="0"/>
              </a:rPr>
              <a:t>de Actores</a:t>
            </a:r>
          </a:p>
        </p:txBody>
      </p:sp>
      <p:pic>
        <p:nvPicPr>
          <p:cNvPr id="8" name="Imagen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6030976"/>
            <a:ext cx="3419872" cy="8270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008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23528" y="332656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HN" sz="2400" b="1" dirty="0" smtClean="0">
                <a:latin typeface="Andalus" pitchFamily="18" charset="-78"/>
                <a:cs typeface="Andalus" pitchFamily="18" charset="-78"/>
              </a:rPr>
              <a:t>3. PARTICIPACIÓN </a:t>
            </a:r>
            <a:r>
              <a:rPr lang="es-HN" sz="2400" b="1" dirty="0">
                <a:latin typeface="Andalus" pitchFamily="18" charset="-78"/>
                <a:cs typeface="Andalus" pitchFamily="18" charset="-78"/>
              </a:rPr>
              <a:t>DE DIFERENTES ACTORES CLAVE, INCLUYE CONSIDERACIONES DE GENERO</a:t>
            </a:r>
            <a:endParaRPr lang="es-HN" sz="2400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72816"/>
            <a:ext cx="3744416" cy="460851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628800"/>
            <a:ext cx="4320480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4578350" y="5733256"/>
            <a:ext cx="4170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b="1" dirty="0" smtClean="0">
                <a:latin typeface="Times New Roman" pitchFamily="18" charset="0"/>
                <a:cs typeface="Times New Roman" pitchFamily="18" charset="0"/>
              </a:rPr>
              <a:t>Acuerdo de Participación Gobierno  - Mesa Indígena  y </a:t>
            </a:r>
            <a:r>
              <a:rPr lang="es-HN" b="1" dirty="0" err="1" smtClean="0">
                <a:latin typeface="Times New Roman" pitchFamily="18" charset="0"/>
                <a:cs typeface="Times New Roman" pitchFamily="18" charset="0"/>
              </a:rPr>
              <a:t>Afrohondureña</a:t>
            </a:r>
            <a:r>
              <a:rPr lang="es-HN" b="1" dirty="0" smtClean="0">
                <a:latin typeface="Times New Roman" pitchFamily="18" charset="0"/>
                <a:cs typeface="Times New Roman" pitchFamily="18" charset="0"/>
              </a:rPr>
              <a:t> de Cambio Climático (MIACC) </a:t>
            </a:r>
            <a:endParaRPr lang="es-H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562223" y="1340768"/>
            <a:ext cx="3070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HN" sz="2400" dirty="0"/>
              <a:t>Plataformas de Dialogo</a:t>
            </a:r>
          </a:p>
        </p:txBody>
      </p:sp>
    </p:spTree>
    <p:extLst>
      <p:ext uri="{BB962C8B-B14F-4D97-AF65-F5344CB8AC3E}">
        <p14:creationId xmlns="" xmlns:p14="http://schemas.microsoft.com/office/powerpoint/2010/main" val="428235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426599" y="-7277"/>
            <a:ext cx="590465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HN" dirty="0" smtClean="0"/>
          </a:p>
          <a:p>
            <a:pPr algn="ctr"/>
            <a:r>
              <a:rPr lang="es-H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HN" sz="2800" b="1" dirty="0" smtClean="0">
                <a:latin typeface="Times New Roman" pitchFamily="18" charset="0"/>
                <a:cs typeface="Times New Roman" pitchFamily="18" charset="0"/>
              </a:rPr>
              <a:t>ESTRUCTURAS DE TRABAJO</a:t>
            </a:r>
          </a:p>
          <a:p>
            <a:pPr algn="ctr"/>
            <a:r>
              <a:rPr lang="es-HN" sz="2800" b="1" dirty="0" smtClean="0">
                <a:latin typeface="Times New Roman" pitchFamily="18" charset="0"/>
                <a:cs typeface="Times New Roman" pitchFamily="18" charset="0"/>
              </a:rPr>
              <a:t>Herramientas de Coordinación  </a:t>
            </a:r>
            <a:r>
              <a:rPr lang="es-HN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s-HN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6736"/>
            <a:ext cx="4182814" cy="4629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414" y="1412776"/>
            <a:ext cx="4359275" cy="296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499" y="4221088"/>
            <a:ext cx="4286250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251520" y="1556792"/>
            <a:ext cx="4127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dirty="0" smtClean="0"/>
              <a:t> </a:t>
            </a:r>
            <a:r>
              <a:rPr lang="es-HN" b="1" dirty="0" smtClean="0">
                <a:latin typeface="Times New Roman" pitchFamily="18" charset="0"/>
                <a:cs typeface="Times New Roman" pitchFamily="18" charset="0"/>
              </a:rPr>
              <a:t>Manual de Funciones   Subcomité  REDD+</a:t>
            </a:r>
            <a:endParaRPr lang="es-HN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942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23528" y="260648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HN" sz="2400" b="1" dirty="0" smtClean="0">
                <a:latin typeface="Andalus" pitchFamily="18" charset="-78"/>
                <a:cs typeface="Andalus" pitchFamily="18" charset="-78"/>
              </a:rPr>
              <a:t>3. PARTICIPACIÓN </a:t>
            </a:r>
            <a:r>
              <a:rPr lang="es-HN" sz="2400" b="1" dirty="0">
                <a:latin typeface="Andalus" pitchFamily="18" charset="-78"/>
                <a:cs typeface="Andalus" pitchFamily="18" charset="-78"/>
              </a:rPr>
              <a:t>DE DIFERENTES ACTORES CLAVE, INCLUYE CONSIDERACIONES DE GENERO</a:t>
            </a:r>
            <a:endParaRPr lang="es-HN" sz="2400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64" y="4653136"/>
            <a:ext cx="2664296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653136"/>
            <a:ext cx="2592288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653136"/>
            <a:ext cx="2891904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351664" y="1628800"/>
            <a:ext cx="34563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2000" b="1" dirty="0" smtClean="0">
                <a:latin typeface="Andalus" pitchFamily="18" charset="-78"/>
                <a:cs typeface="Andalus" pitchFamily="18" charset="-78"/>
              </a:rPr>
              <a:t>Proceso de Acercamiento  2012:</a:t>
            </a:r>
          </a:p>
          <a:p>
            <a:pPr algn="ctr"/>
            <a:endParaRPr lang="es-HN" sz="2000" dirty="0">
              <a:latin typeface="Andalus" pitchFamily="18" charset="-78"/>
              <a:cs typeface="Andalus" pitchFamily="18" charset="-78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HN" sz="2000" dirty="0" smtClean="0">
                <a:latin typeface="Andalus" pitchFamily="18" charset="-78"/>
                <a:cs typeface="Andalus" pitchFamily="18" charset="-78"/>
              </a:rPr>
              <a:t>Inducción Conceptos Básicos de Cambio Climático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HN" sz="2000" dirty="0" smtClean="0">
                <a:latin typeface="Andalus" pitchFamily="18" charset="-78"/>
                <a:cs typeface="Andalus" pitchFamily="18" charset="-78"/>
              </a:rPr>
              <a:t>Estrategia Nacional de Cambio Climático  (ENCC)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HN" sz="2000" dirty="0" smtClean="0">
                <a:latin typeface="Andalus" pitchFamily="18" charset="-78"/>
                <a:cs typeface="Andalus" pitchFamily="18" charset="-78"/>
              </a:rPr>
              <a:t>REDD+ y su Implicación 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804" y="1935163"/>
            <a:ext cx="3264644" cy="22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8642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6 Imagen" descr="CIMG152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751" b="72701"/>
          <a:stretch>
            <a:fillRect/>
          </a:stretch>
        </p:blipFill>
        <p:spPr bwMode="auto">
          <a:xfrm>
            <a:off x="35496" y="2175520"/>
            <a:ext cx="9036496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755576" y="2804735"/>
            <a:ext cx="78843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3600" b="1" dirty="0">
                <a:effectLst>
                  <a:reflection blurRad="6350" stA="55000" endA="300" endPos="45500" dir="5400000" sy="-100000" algn="bl" rotWithShape="0"/>
                </a:effectLst>
                <a:latin typeface="Cambria" pitchFamily="18" charset="0"/>
                <a:ea typeface="ＭＳ Ｐゴシック" pitchFamily="34" charset="-128"/>
              </a:rPr>
              <a:t>Los Bosques y  La Mitigación al Cambio Climático</a:t>
            </a:r>
            <a:endParaRPr lang="es-HN" sz="3600" dirty="0"/>
          </a:p>
        </p:txBody>
      </p:sp>
      <p:pic>
        <p:nvPicPr>
          <p:cNvPr id="5" name="Imagen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6030976"/>
            <a:ext cx="3419872" cy="8270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1422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1" y="260648"/>
            <a:ext cx="91439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HN" sz="3200" b="1" dirty="0" smtClean="0">
                <a:latin typeface="Andalus" pitchFamily="18" charset="-78"/>
                <a:cs typeface="Andalus" pitchFamily="18" charset="-78"/>
              </a:rPr>
              <a:t>4. Sistema de Monitoreo Reporte  y Verificación (MRV) </a:t>
            </a:r>
            <a:endParaRPr lang="es-HN" sz="3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95536" y="1340768"/>
            <a:ext cx="8424936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HN" sz="2400" b="1" dirty="0"/>
              <a:t>Se creó el Grupo Nacional de Monitoreo, Integrado por ICF, SERNA, ESNACIFOR, y SEPLAN.</a:t>
            </a:r>
            <a:endParaRPr lang="es-HN" sz="2400" dirty="0"/>
          </a:p>
        </p:txBody>
      </p:sp>
      <p:pic>
        <p:nvPicPr>
          <p:cNvPr id="8" name="7 Imagen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8424935" cy="435357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="" xmlns:p14="http://schemas.microsoft.com/office/powerpoint/2010/main" val="36043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490" t="15485" r="5492" b="11940"/>
          <a:stretch>
            <a:fillRect/>
          </a:stretch>
        </p:blipFill>
        <p:spPr bwMode="auto">
          <a:xfrm>
            <a:off x="467544" y="3073648"/>
            <a:ext cx="3817044" cy="2803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Elipse"/>
          <p:cNvSpPr/>
          <p:nvPr/>
        </p:nvSpPr>
        <p:spPr>
          <a:xfrm>
            <a:off x="511929" y="3284984"/>
            <a:ext cx="1683807" cy="24845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HN"/>
          </a:p>
        </p:txBody>
      </p:sp>
      <p:sp>
        <p:nvSpPr>
          <p:cNvPr id="6" name="5 Elipse"/>
          <p:cNvSpPr/>
          <p:nvPr/>
        </p:nvSpPr>
        <p:spPr>
          <a:xfrm>
            <a:off x="1408144" y="2992439"/>
            <a:ext cx="2707183" cy="21647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HN"/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249" t="30502" r="23047" b="62733"/>
          <a:stretch>
            <a:fillRect/>
          </a:stretch>
        </p:blipFill>
        <p:spPr bwMode="auto">
          <a:xfrm>
            <a:off x="467544" y="5733256"/>
            <a:ext cx="7556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10 Rectángulo"/>
          <p:cNvSpPr>
            <a:spLocks noChangeArrowheads="1"/>
          </p:cNvSpPr>
          <p:nvPr/>
        </p:nvSpPr>
        <p:spPr bwMode="auto">
          <a:xfrm>
            <a:off x="1441450" y="5733256"/>
            <a:ext cx="31305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MX" sz="1600" b="1" dirty="0"/>
              <a:t>Generación de </a:t>
            </a:r>
            <a:r>
              <a:rPr lang="es-MX" sz="1600" b="1" dirty="0" smtClean="0"/>
              <a:t>LB en Proceso por MGM INNOVA</a:t>
            </a:r>
            <a:endParaRPr lang="es-MX" sz="1600" b="1" dirty="0"/>
          </a:p>
        </p:txBody>
      </p:sp>
      <p:sp>
        <p:nvSpPr>
          <p:cNvPr id="11" name="10 Rectángulo"/>
          <p:cNvSpPr/>
          <p:nvPr/>
        </p:nvSpPr>
        <p:spPr>
          <a:xfrm>
            <a:off x="179512" y="44624"/>
            <a:ext cx="8964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Generación de Escenarios de Referencia </a:t>
            </a:r>
            <a:endParaRPr lang="es-E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467544" y="6262142"/>
            <a:ext cx="729450" cy="335210"/>
          </a:xfrm>
          <a:prstGeom prst="rect">
            <a:avLst/>
          </a:prstGeom>
          <a:solidFill>
            <a:srgbClr val="AFE6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13" name="10 Rectángulo"/>
          <p:cNvSpPr>
            <a:spLocks noChangeArrowheads="1"/>
          </p:cNvSpPr>
          <p:nvPr/>
        </p:nvSpPr>
        <p:spPr bwMode="auto">
          <a:xfrm>
            <a:off x="1403648" y="6257627"/>
            <a:ext cx="31305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MX" sz="1600" b="1" dirty="0"/>
              <a:t>Generación de LB </a:t>
            </a:r>
            <a:r>
              <a:rPr lang="es-MX" sz="1600" b="1" dirty="0" smtClean="0"/>
              <a:t>Programa Regional REDD-CCAD/GIZ</a:t>
            </a:r>
            <a:endParaRPr lang="es-MX" sz="1600" b="1" dirty="0"/>
          </a:p>
        </p:txBody>
      </p:sp>
      <p:sp>
        <p:nvSpPr>
          <p:cNvPr id="14" name="13 Rectángulo"/>
          <p:cNvSpPr/>
          <p:nvPr/>
        </p:nvSpPr>
        <p:spPr>
          <a:xfrm>
            <a:off x="4608512" y="2060848"/>
            <a:ext cx="4572000" cy="532145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HN" b="1" dirty="0">
                <a:latin typeface="Calibri"/>
                <a:ea typeface="Calibri"/>
                <a:cs typeface="Times New Roman"/>
              </a:rPr>
              <a:t>MGM INNOVA :</a:t>
            </a:r>
            <a:endParaRPr lang="es-HN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HN" dirty="0">
                <a:latin typeface="Calibri"/>
                <a:ea typeface="Calibri"/>
                <a:cs typeface="Times New Roman"/>
              </a:rPr>
              <a:t>Acompañamiento y Seguimiento en la clasificación mediante la participación de personal capacitado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HN" dirty="0">
                <a:latin typeface="Calibri"/>
                <a:ea typeface="Calibri"/>
                <a:cs typeface="Times New Roman"/>
              </a:rPr>
              <a:t>Transferencia de Conocimiento  y Proceso de Clasificación para Imágenes Satelitales </a:t>
            </a:r>
            <a:r>
              <a:rPr lang="es-HN" dirty="0" smtClean="0">
                <a:latin typeface="Calibri"/>
                <a:ea typeface="Calibri"/>
                <a:cs typeface="Times New Roman"/>
              </a:rPr>
              <a:t>2000 </a:t>
            </a:r>
            <a:endParaRPr lang="es-HN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HN" dirty="0">
                <a:latin typeface="Calibri"/>
                <a:ea typeface="Calibri"/>
                <a:cs typeface="Times New Roman"/>
              </a:rPr>
              <a:t>(</a:t>
            </a:r>
            <a:r>
              <a:rPr lang="es-HN" dirty="0" smtClean="0">
                <a:latin typeface="Calibri"/>
                <a:ea typeface="Calibri"/>
                <a:cs typeface="Times New Roman"/>
              </a:rPr>
              <a:t>2005, </a:t>
            </a:r>
            <a:r>
              <a:rPr lang="es-HN" dirty="0">
                <a:latin typeface="Calibri"/>
                <a:ea typeface="Calibri"/>
                <a:cs typeface="Times New Roman"/>
              </a:rPr>
              <a:t>2010)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HN" dirty="0">
                <a:latin typeface="Calibri"/>
                <a:ea typeface="Calibri"/>
                <a:cs typeface="Times New Roman"/>
              </a:rPr>
              <a:t>Visita Honduras (Mayo 2013) Acompañamiento análisis de Resultados por parte de INNOVA (2 SEMANAS TECNICO DE INNOVA EN TEG</a:t>
            </a:r>
            <a:r>
              <a:rPr lang="es-HN" dirty="0" smtClean="0">
                <a:latin typeface="Calibri"/>
                <a:ea typeface="Calibri"/>
                <a:cs typeface="Times New Roman"/>
              </a:rPr>
              <a:t>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HN" dirty="0" smtClean="0">
                <a:latin typeface="Calibri"/>
                <a:ea typeface="Calibri"/>
                <a:cs typeface="Times New Roman"/>
              </a:rPr>
              <a:t>Entrega de los resultados Finales en  Abril 2014 por INNOVA/ICF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s-HN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0" y="83671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HN" sz="2400" dirty="0">
                <a:latin typeface="Arial" panose="020B0604020202020204" pitchFamily="34" charset="0"/>
                <a:cs typeface="Arial" panose="020B0604020202020204" pitchFamily="34" charset="0"/>
              </a:rPr>
              <a:t>Línea Base (LB) Emisión Gases de efecto de Invernadero (GEI) por Deforestación Levantamiento del 55% de la República de Honduras por MGM INNOVA y el 45% por </a:t>
            </a:r>
            <a:r>
              <a:rPr lang="es-H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GIZ Regional. </a:t>
            </a:r>
            <a:endParaRPr lang="es-H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989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/>
      <p:bldP spid="11" grpId="0"/>
      <p:bldP spid="3" grpId="0" animBg="1"/>
      <p:bldP spid="13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51520" y="116632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2800" b="1" u="sng" dirty="0" smtClean="0"/>
              <a:t>RESULTADOS</a:t>
            </a:r>
            <a:endParaRPr lang="es-HN" sz="2800" b="1" u="sng" dirty="0"/>
          </a:p>
        </p:txBody>
      </p:sp>
      <p:sp>
        <p:nvSpPr>
          <p:cNvPr id="7" name="6 Rectángulo"/>
          <p:cNvSpPr/>
          <p:nvPr/>
        </p:nvSpPr>
        <p:spPr>
          <a:xfrm>
            <a:off x="22772" y="672735"/>
            <a:ext cx="9121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HN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16. Proyección de la deforestación periodo 2010 – 2020 – 2030 - 2040</a:t>
            </a:r>
            <a:endParaRPr lang="es-HN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795" t="10237" r="51669" b="5065"/>
          <a:stretch/>
        </p:blipFill>
        <p:spPr bwMode="auto">
          <a:xfrm>
            <a:off x="4211960" y="1134400"/>
            <a:ext cx="2473383" cy="373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4417"/>
          <a:stretch/>
        </p:blipFill>
        <p:spPr bwMode="auto">
          <a:xfrm>
            <a:off x="6660232" y="1132185"/>
            <a:ext cx="2473383" cy="37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033" t="18535" r="31418" b="12931"/>
          <a:stretch/>
        </p:blipFill>
        <p:spPr bwMode="auto">
          <a:xfrm>
            <a:off x="55109" y="1134400"/>
            <a:ext cx="4156851" cy="543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402" t="52694" r="22252" b="14548"/>
          <a:stretch/>
        </p:blipFill>
        <p:spPr bwMode="auto">
          <a:xfrm>
            <a:off x="4248303" y="4869160"/>
            <a:ext cx="4895697" cy="1731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6199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51520" y="116632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2800" b="1" u="sng" dirty="0" smtClean="0"/>
              <a:t>RESULTADOS</a:t>
            </a:r>
            <a:endParaRPr lang="es-HN" sz="2800" b="1" u="sng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" y="561339"/>
            <a:ext cx="9128124" cy="6338975"/>
          </a:xfrm>
          <a:prstGeom prst="rect">
            <a:avLst/>
          </a:prstGeom>
        </p:spPr>
      </p:pic>
      <p:grpSp>
        <p:nvGrpSpPr>
          <p:cNvPr id="4" name="3 Grupo"/>
          <p:cNvGrpSpPr/>
          <p:nvPr/>
        </p:nvGrpSpPr>
        <p:grpSpPr>
          <a:xfrm>
            <a:off x="107504" y="5789036"/>
            <a:ext cx="1646238" cy="889000"/>
            <a:chOff x="7497762" y="5662613"/>
            <a:chExt cx="1646238" cy="8890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8250" y="5999163"/>
              <a:ext cx="155575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11 CuadroTexto"/>
            <p:cNvSpPr txBox="1">
              <a:spLocks noChangeArrowheads="1"/>
            </p:cNvSpPr>
            <p:nvPr/>
          </p:nvSpPr>
          <p:spPr bwMode="auto">
            <a:xfrm>
              <a:off x="7497762" y="5662613"/>
              <a:ext cx="130016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200" b="1">
                  <a:solidFill>
                    <a:srgbClr val="999999"/>
                  </a:solidFill>
                  <a:latin typeface="Arial" charset="0"/>
                </a:defRPr>
              </a:lvl1pPr>
              <a:lvl2pPr marL="742950" indent="-285750">
                <a:defRPr sz="2200" b="1">
                  <a:solidFill>
                    <a:srgbClr val="999999"/>
                  </a:solidFill>
                  <a:latin typeface="Arial" charset="0"/>
                </a:defRPr>
              </a:lvl2pPr>
              <a:lvl3pPr marL="1143000" indent="-228600">
                <a:defRPr sz="2200" b="1">
                  <a:solidFill>
                    <a:srgbClr val="999999"/>
                  </a:solidFill>
                  <a:latin typeface="Arial" charset="0"/>
                </a:defRPr>
              </a:lvl3pPr>
              <a:lvl4pPr marL="1600200" indent="-228600">
                <a:defRPr sz="2200" b="1">
                  <a:solidFill>
                    <a:srgbClr val="999999"/>
                  </a:solidFill>
                  <a:latin typeface="Arial" charset="0"/>
                </a:defRPr>
              </a:lvl4pPr>
              <a:lvl5pPr marL="2057400" indent="-228600">
                <a:defRPr sz="2200" b="1">
                  <a:solidFill>
                    <a:srgbClr val="999999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rgbClr val="999999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rgbClr val="999999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rgbClr val="999999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rgbClr val="999999"/>
                  </a:solidFill>
                  <a:latin typeface="Arial" charset="0"/>
                </a:defRPr>
              </a:lvl9pPr>
            </a:lstStyle>
            <a:p>
              <a:r>
                <a:rPr lang="es-SV" sz="1400" b="0" u="sng" dirty="0">
                  <a:solidFill>
                    <a:srgbClr val="FF0000"/>
                  </a:solidFill>
                </a:rPr>
                <a:t>Clases finales</a:t>
              </a:r>
              <a:endParaRPr lang="es-ES" sz="1400" b="0" u="sng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57923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51520" y="116632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2800" b="1" u="sng" dirty="0" smtClean="0"/>
              <a:t>RESULTADOS</a:t>
            </a:r>
            <a:endParaRPr lang="es-HN" sz="2800" b="1" u="sng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" y="561339"/>
            <a:ext cx="9128124" cy="6338974"/>
          </a:xfrm>
          <a:prstGeom prst="rect">
            <a:avLst/>
          </a:prstGeom>
        </p:spPr>
      </p:pic>
      <p:grpSp>
        <p:nvGrpSpPr>
          <p:cNvPr id="4" name="3 Grupo"/>
          <p:cNvGrpSpPr/>
          <p:nvPr/>
        </p:nvGrpSpPr>
        <p:grpSpPr>
          <a:xfrm>
            <a:off x="107504" y="5789036"/>
            <a:ext cx="1646238" cy="889000"/>
            <a:chOff x="7497762" y="5662613"/>
            <a:chExt cx="1646238" cy="8890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8250" y="5999163"/>
              <a:ext cx="155575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11 CuadroTexto"/>
            <p:cNvSpPr txBox="1">
              <a:spLocks noChangeArrowheads="1"/>
            </p:cNvSpPr>
            <p:nvPr/>
          </p:nvSpPr>
          <p:spPr bwMode="auto">
            <a:xfrm>
              <a:off x="7497762" y="5662613"/>
              <a:ext cx="130016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200" b="1">
                  <a:solidFill>
                    <a:srgbClr val="999999"/>
                  </a:solidFill>
                  <a:latin typeface="Arial" charset="0"/>
                </a:defRPr>
              </a:lvl1pPr>
              <a:lvl2pPr marL="742950" indent="-285750">
                <a:defRPr sz="2200" b="1">
                  <a:solidFill>
                    <a:srgbClr val="999999"/>
                  </a:solidFill>
                  <a:latin typeface="Arial" charset="0"/>
                </a:defRPr>
              </a:lvl2pPr>
              <a:lvl3pPr marL="1143000" indent="-228600">
                <a:defRPr sz="2200" b="1">
                  <a:solidFill>
                    <a:srgbClr val="999999"/>
                  </a:solidFill>
                  <a:latin typeface="Arial" charset="0"/>
                </a:defRPr>
              </a:lvl3pPr>
              <a:lvl4pPr marL="1600200" indent="-228600">
                <a:defRPr sz="2200" b="1">
                  <a:solidFill>
                    <a:srgbClr val="999999"/>
                  </a:solidFill>
                  <a:latin typeface="Arial" charset="0"/>
                </a:defRPr>
              </a:lvl4pPr>
              <a:lvl5pPr marL="2057400" indent="-228600">
                <a:defRPr sz="2200" b="1">
                  <a:solidFill>
                    <a:srgbClr val="999999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rgbClr val="999999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rgbClr val="999999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rgbClr val="999999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rgbClr val="999999"/>
                  </a:solidFill>
                  <a:latin typeface="Arial" charset="0"/>
                </a:defRPr>
              </a:lvl9pPr>
            </a:lstStyle>
            <a:p>
              <a:r>
                <a:rPr lang="es-SV" sz="1400" b="0" u="sng" dirty="0">
                  <a:solidFill>
                    <a:srgbClr val="FF0000"/>
                  </a:solidFill>
                </a:rPr>
                <a:t>Clases finales</a:t>
              </a:r>
              <a:endParaRPr lang="es-ES" sz="1400" b="0" u="sng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62344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51520" y="116632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2800" b="1" u="sng" dirty="0" smtClean="0"/>
              <a:t>RESULTADOS</a:t>
            </a:r>
            <a:endParaRPr lang="es-HN" sz="2800" b="1" u="sng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7" y="561339"/>
            <a:ext cx="9128122" cy="6338974"/>
          </a:xfrm>
          <a:prstGeom prst="rect">
            <a:avLst/>
          </a:prstGeom>
        </p:spPr>
      </p:pic>
      <p:grpSp>
        <p:nvGrpSpPr>
          <p:cNvPr id="4" name="3 Grupo"/>
          <p:cNvGrpSpPr/>
          <p:nvPr/>
        </p:nvGrpSpPr>
        <p:grpSpPr>
          <a:xfrm>
            <a:off x="107504" y="5789036"/>
            <a:ext cx="1646238" cy="889000"/>
            <a:chOff x="7497762" y="5662613"/>
            <a:chExt cx="1646238" cy="8890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8250" y="5999163"/>
              <a:ext cx="155575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11 CuadroTexto"/>
            <p:cNvSpPr txBox="1">
              <a:spLocks noChangeArrowheads="1"/>
            </p:cNvSpPr>
            <p:nvPr/>
          </p:nvSpPr>
          <p:spPr bwMode="auto">
            <a:xfrm>
              <a:off x="7497762" y="5662613"/>
              <a:ext cx="130016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200" b="1">
                  <a:solidFill>
                    <a:srgbClr val="999999"/>
                  </a:solidFill>
                  <a:latin typeface="Arial" charset="0"/>
                </a:defRPr>
              </a:lvl1pPr>
              <a:lvl2pPr marL="742950" indent="-285750">
                <a:defRPr sz="2200" b="1">
                  <a:solidFill>
                    <a:srgbClr val="999999"/>
                  </a:solidFill>
                  <a:latin typeface="Arial" charset="0"/>
                </a:defRPr>
              </a:lvl2pPr>
              <a:lvl3pPr marL="1143000" indent="-228600">
                <a:defRPr sz="2200" b="1">
                  <a:solidFill>
                    <a:srgbClr val="999999"/>
                  </a:solidFill>
                  <a:latin typeface="Arial" charset="0"/>
                </a:defRPr>
              </a:lvl3pPr>
              <a:lvl4pPr marL="1600200" indent="-228600">
                <a:defRPr sz="2200" b="1">
                  <a:solidFill>
                    <a:srgbClr val="999999"/>
                  </a:solidFill>
                  <a:latin typeface="Arial" charset="0"/>
                </a:defRPr>
              </a:lvl4pPr>
              <a:lvl5pPr marL="2057400" indent="-228600">
                <a:defRPr sz="2200" b="1">
                  <a:solidFill>
                    <a:srgbClr val="999999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rgbClr val="999999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rgbClr val="999999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rgbClr val="999999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rgbClr val="999999"/>
                  </a:solidFill>
                  <a:latin typeface="Arial" charset="0"/>
                </a:defRPr>
              </a:lvl9pPr>
            </a:lstStyle>
            <a:p>
              <a:r>
                <a:rPr lang="es-SV" sz="1400" b="0" u="sng" dirty="0">
                  <a:solidFill>
                    <a:srgbClr val="FF0000"/>
                  </a:solidFill>
                </a:rPr>
                <a:t>Clases finales</a:t>
              </a:r>
              <a:endParaRPr lang="es-ES" sz="1400" b="0" u="sng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99357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51520" y="116632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2800" b="1" u="sng" dirty="0" smtClean="0"/>
              <a:t>RESULTADOS</a:t>
            </a:r>
            <a:endParaRPr lang="es-HN" sz="2800" b="1" u="sng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7" y="561339"/>
            <a:ext cx="9128122" cy="6338973"/>
          </a:xfrm>
          <a:prstGeom prst="rect">
            <a:avLst/>
          </a:prstGeom>
        </p:spPr>
      </p:pic>
      <p:grpSp>
        <p:nvGrpSpPr>
          <p:cNvPr id="4" name="3 Grupo"/>
          <p:cNvGrpSpPr/>
          <p:nvPr/>
        </p:nvGrpSpPr>
        <p:grpSpPr>
          <a:xfrm>
            <a:off x="107504" y="5789036"/>
            <a:ext cx="1646238" cy="889000"/>
            <a:chOff x="7497762" y="5662613"/>
            <a:chExt cx="1646238" cy="8890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8250" y="5999163"/>
              <a:ext cx="155575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11 CuadroTexto"/>
            <p:cNvSpPr txBox="1">
              <a:spLocks noChangeArrowheads="1"/>
            </p:cNvSpPr>
            <p:nvPr/>
          </p:nvSpPr>
          <p:spPr bwMode="auto">
            <a:xfrm>
              <a:off x="7497762" y="5662613"/>
              <a:ext cx="130016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200" b="1">
                  <a:solidFill>
                    <a:srgbClr val="999999"/>
                  </a:solidFill>
                  <a:latin typeface="Arial" charset="0"/>
                </a:defRPr>
              </a:lvl1pPr>
              <a:lvl2pPr marL="742950" indent="-285750">
                <a:defRPr sz="2200" b="1">
                  <a:solidFill>
                    <a:srgbClr val="999999"/>
                  </a:solidFill>
                  <a:latin typeface="Arial" charset="0"/>
                </a:defRPr>
              </a:lvl2pPr>
              <a:lvl3pPr marL="1143000" indent="-228600">
                <a:defRPr sz="2200" b="1">
                  <a:solidFill>
                    <a:srgbClr val="999999"/>
                  </a:solidFill>
                  <a:latin typeface="Arial" charset="0"/>
                </a:defRPr>
              </a:lvl3pPr>
              <a:lvl4pPr marL="1600200" indent="-228600">
                <a:defRPr sz="2200" b="1">
                  <a:solidFill>
                    <a:srgbClr val="999999"/>
                  </a:solidFill>
                  <a:latin typeface="Arial" charset="0"/>
                </a:defRPr>
              </a:lvl4pPr>
              <a:lvl5pPr marL="2057400" indent="-228600">
                <a:defRPr sz="2200" b="1">
                  <a:solidFill>
                    <a:srgbClr val="999999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rgbClr val="999999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rgbClr val="999999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rgbClr val="999999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rgbClr val="999999"/>
                  </a:solidFill>
                  <a:latin typeface="Arial" charset="0"/>
                </a:defRPr>
              </a:lvl9pPr>
            </a:lstStyle>
            <a:p>
              <a:r>
                <a:rPr lang="es-SV" sz="1400" b="0" u="sng" dirty="0">
                  <a:solidFill>
                    <a:srgbClr val="FF0000"/>
                  </a:solidFill>
                </a:rPr>
                <a:t>Clases finales</a:t>
              </a:r>
              <a:endParaRPr lang="es-ES" sz="1400" b="0" u="sng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87192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51520" y="116632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2800" b="1" u="sng" dirty="0" smtClean="0"/>
              <a:t>RESULTADOS</a:t>
            </a:r>
            <a:endParaRPr lang="es-HN" sz="2800" b="1" u="sng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7" y="561339"/>
            <a:ext cx="9128121" cy="6338973"/>
          </a:xfrm>
          <a:prstGeom prst="rect">
            <a:avLst/>
          </a:prstGeom>
        </p:spPr>
      </p:pic>
      <p:grpSp>
        <p:nvGrpSpPr>
          <p:cNvPr id="4" name="3 Grupo"/>
          <p:cNvGrpSpPr/>
          <p:nvPr/>
        </p:nvGrpSpPr>
        <p:grpSpPr>
          <a:xfrm>
            <a:off x="107504" y="5789036"/>
            <a:ext cx="1646238" cy="889000"/>
            <a:chOff x="7497762" y="5662613"/>
            <a:chExt cx="1646238" cy="8890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8250" y="5999163"/>
              <a:ext cx="155575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11 CuadroTexto"/>
            <p:cNvSpPr txBox="1">
              <a:spLocks noChangeArrowheads="1"/>
            </p:cNvSpPr>
            <p:nvPr/>
          </p:nvSpPr>
          <p:spPr bwMode="auto">
            <a:xfrm>
              <a:off x="7497762" y="5662613"/>
              <a:ext cx="130016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200" b="1">
                  <a:solidFill>
                    <a:srgbClr val="999999"/>
                  </a:solidFill>
                  <a:latin typeface="Arial" charset="0"/>
                </a:defRPr>
              </a:lvl1pPr>
              <a:lvl2pPr marL="742950" indent="-285750">
                <a:defRPr sz="2200" b="1">
                  <a:solidFill>
                    <a:srgbClr val="999999"/>
                  </a:solidFill>
                  <a:latin typeface="Arial" charset="0"/>
                </a:defRPr>
              </a:lvl2pPr>
              <a:lvl3pPr marL="1143000" indent="-228600">
                <a:defRPr sz="2200" b="1">
                  <a:solidFill>
                    <a:srgbClr val="999999"/>
                  </a:solidFill>
                  <a:latin typeface="Arial" charset="0"/>
                </a:defRPr>
              </a:lvl3pPr>
              <a:lvl4pPr marL="1600200" indent="-228600">
                <a:defRPr sz="2200" b="1">
                  <a:solidFill>
                    <a:srgbClr val="999999"/>
                  </a:solidFill>
                  <a:latin typeface="Arial" charset="0"/>
                </a:defRPr>
              </a:lvl4pPr>
              <a:lvl5pPr marL="2057400" indent="-228600">
                <a:defRPr sz="2200" b="1">
                  <a:solidFill>
                    <a:srgbClr val="999999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rgbClr val="999999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rgbClr val="999999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rgbClr val="999999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rgbClr val="999999"/>
                  </a:solidFill>
                  <a:latin typeface="Arial" charset="0"/>
                </a:defRPr>
              </a:lvl9pPr>
            </a:lstStyle>
            <a:p>
              <a:r>
                <a:rPr lang="es-SV" sz="1400" b="0" u="sng" dirty="0">
                  <a:solidFill>
                    <a:srgbClr val="FF0000"/>
                  </a:solidFill>
                </a:rPr>
                <a:t>Clases finales</a:t>
              </a:r>
              <a:endParaRPr lang="es-ES" sz="1400" b="0" u="sng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32893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51520" y="116632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2800" b="1" u="sng" dirty="0" smtClean="0"/>
              <a:t>RESULTADOS</a:t>
            </a:r>
            <a:endParaRPr lang="es-HN" sz="2800" b="1" u="sng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7" y="561339"/>
            <a:ext cx="9128121" cy="6338972"/>
          </a:xfrm>
          <a:prstGeom prst="rect">
            <a:avLst/>
          </a:prstGeom>
        </p:spPr>
      </p:pic>
      <p:grpSp>
        <p:nvGrpSpPr>
          <p:cNvPr id="4" name="3 Grupo"/>
          <p:cNvGrpSpPr/>
          <p:nvPr/>
        </p:nvGrpSpPr>
        <p:grpSpPr>
          <a:xfrm>
            <a:off x="107504" y="5789036"/>
            <a:ext cx="1646238" cy="889000"/>
            <a:chOff x="7497762" y="5662613"/>
            <a:chExt cx="1646238" cy="8890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8250" y="5999163"/>
              <a:ext cx="155575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11 CuadroTexto"/>
            <p:cNvSpPr txBox="1">
              <a:spLocks noChangeArrowheads="1"/>
            </p:cNvSpPr>
            <p:nvPr/>
          </p:nvSpPr>
          <p:spPr bwMode="auto">
            <a:xfrm>
              <a:off x="7497762" y="5662613"/>
              <a:ext cx="130016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200" b="1">
                  <a:solidFill>
                    <a:srgbClr val="999999"/>
                  </a:solidFill>
                  <a:latin typeface="Arial" charset="0"/>
                </a:defRPr>
              </a:lvl1pPr>
              <a:lvl2pPr marL="742950" indent="-285750">
                <a:defRPr sz="2200" b="1">
                  <a:solidFill>
                    <a:srgbClr val="999999"/>
                  </a:solidFill>
                  <a:latin typeface="Arial" charset="0"/>
                </a:defRPr>
              </a:lvl2pPr>
              <a:lvl3pPr marL="1143000" indent="-228600">
                <a:defRPr sz="2200" b="1">
                  <a:solidFill>
                    <a:srgbClr val="999999"/>
                  </a:solidFill>
                  <a:latin typeface="Arial" charset="0"/>
                </a:defRPr>
              </a:lvl3pPr>
              <a:lvl4pPr marL="1600200" indent="-228600">
                <a:defRPr sz="2200" b="1">
                  <a:solidFill>
                    <a:srgbClr val="999999"/>
                  </a:solidFill>
                  <a:latin typeface="Arial" charset="0"/>
                </a:defRPr>
              </a:lvl4pPr>
              <a:lvl5pPr marL="2057400" indent="-228600">
                <a:defRPr sz="2200" b="1">
                  <a:solidFill>
                    <a:srgbClr val="999999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rgbClr val="999999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rgbClr val="999999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rgbClr val="999999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rgbClr val="999999"/>
                  </a:solidFill>
                  <a:latin typeface="Arial" charset="0"/>
                </a:defRPr>
              </a:lvl9pPr>
            </a:lstStyle>
            <a:p>
              <a:r>
                <a:rPr lang="es-SV" sz="1400" b="0" u="sng" dirty="0">
                  <a:solidFill>
                    <a:srgbClr val="FF0000"/>
                  </a:solidFill>
                </a:rPr>
                <a:t>Clases finales</a:t>
              </a:r>
              <a:endParaRPr lang="es-ES" sz="1400" b="0" u="sng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73308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748" b="6403"/>
          <a:stretch>
            <a:fillRect/>
          </a:stretch>
        </p:blipFill>
        <p:spPr bwMode="auto">
          <a:xfrm>
            <a:off x="369888" y="1988840"/>
            <a:ext cx="8323262" cy="481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Título"/>
          <p:cNvSpPr txBox="1">
            <a:spLocks/>
          </p:cNvSpPr>
          <p:nvPr/>
        </p:nvSpPr>
        <p:spPr>
          <a:xfrm>
            <a:off x="0" y="764704"/>
            <a:ext cx="9144000" cy="9794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s-SV" sz="3200" kern="0" dirty="0" smtClean="0">
                <a:solidFill>
                  <a:srgbClr val="000000"/>
                </a:solidFill>
                <a:latin typeface="Arial"/>
              </a:rPr>
              <a:t>Análisis Multitemporal: Bosque / No Bosque</a:t>
            </a:r>
          </a:p>
          <a:p>
            <a:pPr algn="ctr">
              <a:defRPr/>
            </a:pPr>
            <a:r>
              <a:rPr lang="es-SV" sz="3200" kern="0" dirty="0" smtClean="0">
                <a:solidFill>
                  <a:srgbClr val="000000"/>
                </a:solidFill>
                <a:latin typeface="Arial"/>
              </a:rPr>
              <a:t>(Programa Regional REDD-CCAD/GIZ -ICF)</a:t>
            </a:r>
            <a:endParaRPr lang="es-ES" sz="3200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0" y="-2738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Generación de Escenarios de Referencia </a:t>
            </a:r>
          </a:p>
        </p:txBody>
      </p:sp>
    </p:spTree>
    <p:extLst>
      <p:ext uri="{BB962C8B-B14F-4D97-AF65-F5344CB8AC3E}">
        <p14:creationId xmlns="" xmlns:p14="http://schemas.microsoft.com/office/powerpoint/2010/main" val="227406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576288"/>
            <a:ext cx="5359400" cy="444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609600" y="6067425"/>
            <a:ext cx="7848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_tradnl" sz="1400" dirty="0"/>
              <a:t>Fuente: IPCC, 2007. Cambio Climático. Informe Síntesis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19944" y="152400"/>
            <a:ext cx="73152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ES_tradnl" dirty="0" smtClean="0">
                <a:solidFill>
                  <a:schemeClr val="tx1"/>
                </a:solidFill>
                <a:latin typeface="Cambria" pitchFamily="18" charset="0"/>
                <a:ea typeface="ＭＳ Ｐゴシック" charset="-128"/>
              </a:rPr>
              <a:t>Emisiones Mundiales de GEI</a:t>
            </a:r>
            <a:endParaRPr lang="en-US" dirty="0" smtClean="0">
              <a:solidFill>
                <a:schemeClr val="tx1"/>
              </a:solidFill>
              <a:latin typeface="Cambria" pitchFamily="18" charset="0"/>
              <a:ea typeface="ＭＳ Ｐゴシック" charset="-128"/>
            </a:endParaRPr>
          </a:p>
        </p:txBody>
      </p:sp>
      <p:sp>
        <p:nvSpPr>
          <p:cNvPr id="9" name="6 Flecha derecha"/>
          <p:cNvSpPr>
            <a:spLocks noChangeArrowheads="1"/>
          </p:cNvSpPr>
          <p:nvPr/>
        </p:nvSpPr>
        <p:spPr bwMode="auto">
          <a:xfrm rot="1898533">
            <a:off x="2157124" y="2021480"/>
            <a:ext cx="811212" cy="357187"/>
          </a:xfrm>
          <a:prstGeom prst="rightArrow">
            <a:avLst>
              <a:gd name="adj1" fmla="val 50000"/>
              <a:gd name="adj2" fmla="val 50049"/>
            </a:avLst>
          </a:prstGeom>
          <a:solidFill>
            <a:srgbClr val="FF0000"/>
          </a:solidFill>
          <a:ln w="9525" algn="ctr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s-GT" sz="2400"/>
          </a:p>
        </p:txBody>
      </p:sp>
      <p:pic>
        <p:nvPicPr>
          <p:cNvPr id="7" name="Imagen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6030976"/>
            <a:ext cx="3419872" cy="8270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247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251520" y="68431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Generación de Escenarios de Referencia </a:t>
            </a:r>
            <a:endParaRPr lang="es-E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788024" y="2564904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HN" dirty="0"/>
          </a:p>
        </p:txBody>
      </p:sp>
      <p:sp>
        <p:nvSpPr>
          <p:cNvPr id="9" name="8 Rectángulo"/>
          <p:cNvSpPr/>
          <p:nvPr/>
        </p:nvSpPr>
        <p:spPr>
          <a:xfrm>
            <a:off x="396552" y="692696"/>
            <a:ext cx="8423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s-SV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+mj-cs"/>
              </a:rPr>
              <a:t>Dinámica de Cambio de la Cobertura Forestal </a:t>
            </a:r>
            <a:r>
              <a:rPr lang="es-HN" sz="2400" dirty="0" smtClean="0"/>
              <a:t>Presentación</a:t>
            </a:r>
            <a:r>
              <a:rPr lang="es-HN" sz="2400" dirty="0"/>
              <a:t>  de Resultados para la Línea Base del 45% (apoyo de GIZ</a:t>
            </a:r>
            <a:r>
              <a:rPr lang="es-HN" sz="2400" dirty="0" smtClean="0"/>
              <a:t>)</a:t>
            </a:r>
            <a:endParaRPr lang="es-HN" sz="2400" dirty="0"/>
          </a:p>
        </p:txBody>
      </p:sp>
      <p:pic>
        <p:nvPicPr>
          <p:cNvPr id="17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346" y="1988840"/>
            <a:ext cx="6301134" cy="4015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2347913" cy="5857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55" y="2634704"/>
            <a:ext cx="1878013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n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28" y="6030976"/>
            <a:ext cx="3419872" cy="8270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9698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96552" y="692696"/>
            <a:ext cx="8423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s-SV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+mj-cs"/>
              </a:rPr>
              <a:t>Dinámica de Cambio de la Cobertura Forestal </a:t>
            </a:r>
            <a:r>
              <a:rPr lang="es-HN" sz="2400" dirty="0" smtClean="0"/>
              <a:t>Presentación</a:t>
            </a:r>
            <a:r>
              <a:rPr lang="es-HN" sz="2400" dirty="0"/>
              <a:t>  de Resultados para la Línea Base del 45% (apoyo de GIZ</a:t>
            </a:r>
            <a:r>
              <a:rPr lang="es-HN" sz="2400" dirty="0" smtClean="0"/>
              <a:t>)</a:t>
            </a:r>
            <a:endParaRPr lang="es-HN" sz="2400" dirty="0"/>
          </a:p>
        </p:txBody>
      </p:sp>
      <p:sp>
        <p:nvSpPr>
          <p:cNvPr id="5" name="4 Rectángulo"/>
          <p:cNvSpPr/>
          <p:nvPr/>
        </p:nvSpPr>
        <p:spPr>
          <a:xfrm>
            <a:off x="251520" y="68431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Generación de Escenarios de Referencia </a:t>
            </a:r>
            <a:endParaRPr lang="es-E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15" y="2202656"/>
            <a:ext cx="1878013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556" y="1628800"/>
            <a:ext cx="6474916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3 CuadroTexto"/>
          <p:cNvSpPr txBox="1">
            <a:spLocks noChangeArrowheads="1"/>
          </p:cNvSpPr>
          <p:nvPr/>
        </p:nvSpPr>
        <p:spPr bwMode="auto">
          <a:xfrm>
            <a:off x="107504" y="1629961"/>
            <a:ext cx="2280096" cy="4308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200" b="1">
                <a:solidFill>
                  <a:srgbClr val="999999"/>
                </a:solidFill>
                <a:latin typeface="Arial" charset="0"/>
              </a:defRPr>
            </a:lvl1pPr>
            <a:lvl2pPr marL="742950" indent="-285750">
              <a:defRPr sz="2200" b="1">
                <a:solidFill>
                  <a:srgbClr val="999999"/>
                </a:solidFill>
                <a:latin typeface="Arial" charset="0"/>
              </a:defRPr>
            </a:lvl2pPr>
            <a:lvl3pPr marL="1143000" indent="-228600">
              <a:defRPr sz="2200" b="1">
                <a:solidFill>
                  <a:srgbClr val="999999"/>
                </a:solidFill>
                <a:latin typeface="Arial" charset="0"/>
              </a:defRPr>
            </a:lvl3pPr>
            <a:lvl4pPr marL="1600200" indent="-228600">
              <a:defRPr sz="2200" b="1">
                <a:solidFill>
                  <a:srgbClr val="999999"/>
                </a:solidFill>
                <a:latin typeface="Arial" charset="0"/>
              </a:defRPr>
            </a:lvl4pPr>
            <a:lvl5pPr marL="2057400" indent="-228600">
              <a:defRPr sz="2200" b="1">
                <a:solidFill>
                  <a:srgbClr val="9999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 charset="0"/>
              </a:rPr>
              <a:t>Mapa año 2005</a:t>
            </a:r>
            <a:endParaRPr kumimoji="0" lang="es-ES" sz="2200" b="1" i="0" u="none" strike="noStrike" kern="0" cap="none" spc="0" normalizeH="0" baseline="0" noProof="0" dirty="0" smtClean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9" name="Imagen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6030976"/>
            <a:ext cx="3419872" cy="8270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737641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96552" y="692696"/>
            <a:ext cx="8423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s-SV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+mj-cs"/>
              </a:rPr>
              <a:t>Dinámica de Cambio de la Cobertura Forestal </a:t>
            </a:r>
            <a:r>
              <a:rPr lang="es-HN" sz="2400" dirty="0" smtClean="0"/>
              <a:t>Presentación</a:t>
            </a:r>
            <a:r>
              <a:rPr lang="es-HN" sz="2400" dirty="0"/>
              <a:t>  de Resultados para la Línea Base del 45% (apoyo de GIZ</a:t>
            </a:r>
            <a:r>
              <a:rPr lang="es-HN" sz="2400" dirty="0" smtClean="0"/>
              <a:t>)</a:t>
            </a:r>
            <a:endParaRPr lang="es-HN" sz="2400" dirty="0"/>
          </a:p>
        </p:txBody>
      </p:sp>
      <p:sp>
        <p:nvSpPr>
          <p:cNvPr id="5" name="4 Rectángulo"/>
          <p:cNvSpPr/>
          <p:nvPr/>
        </p:nvSpPr>
        <p:spPr>
          <a:xfrm>
            <a:off x="251520" y="68431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Generación de Escenarios de Referencia </a:t>
            </a:r>
            <a:endParaRPr lang="es-E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15" y="2346672"/>
            <a:ext cx="1878013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00808"/>
            <a:ext cx="6432872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3 CuadroTexto"/>
          <p:cNvSpPr txBox="1">
            <a:spLocks noChangeArrowheads="1"/>
          </p:cNvSpPr>
          <p:nvPr/>
        </p:nvSpPr>
        <p:spPr bwMode="auto">
          <a:xfrm>
            <a:off x="190500" y="1702643"/>
            <a:ext cx="2197100" cy="4302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200" b="1">
                <a:solidFill>
                  <a:srgbClr val="999999"/>
                </a:solidFill>
                <a:latin typeface="Arial" charset="0"/>
              </a:defRPr>
            </a:lvl1pPr>
            <a:lvl2pPr marL="742950" indent="-285750">
              <a:defRPr sz="2200" b="1">
                <a:solidFill>
                  <a:srgbClr val="999999"/>
                </a:solidFill>
                <a:latin typeface="Arial" charset="0"/>
              </a:defRPr>
            </a:lvl2pPr>
            <a:lvl3pPr marL="1143000" indent="-228600">
              <a:defRPr sz="2200" b="1">
                <a:solidFill>
                  <a:srgbClr val="999999"/>
                </a:solidFill>
                <a:latin typeface="Arial" charset="0"/>
              </a:defRPr>
            </a:lvl3pPr>
            <a:lvl4pPr marL="1600200" indent="-228600">
              <a:defRPr sz="2200" b="1">
                <a:solidFill>
                  <a:srgbClr val="999999"/>
                </a:solidFill>
                <a:latin typeface="Arial" charset="0"/>
              </a:defRPr>
            </a:lvl4pPr>
            <a:lvl5pPr marL="2057400" indent="-228600">
              <a:defRPr sz="2200" b="1">
                <a:solidFill>
                  <a:srgbClr val="9999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 charset="0"/>
              </a:rPr>
              <a:t>Mapa año 2010</a:t>
            </a:r>
            <a:endParaRPr kumimoji="0" lang="es-ES" sz="2200" b="1" i="0" u="none" strike="noStrike" kern="0" cap="none" spc="0" normalizeH="0" baseline="0" noProof="0" dirty="0" smtClean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9" name="Imagen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6030976"/>
            <a:ext cx="3419872" cy="8270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296245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7201995" cy="452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609105" y="1484785"/>
            <a:ext cx="302679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SV" sz="2200" b="1" dirty="0">
                <a:solidFill>
                  <a:srgbClr val="999999"/>
                </a:solidFill>
                <a:latin typeface="Arial" charset="0"/>
              </a:rPr>
              <a:t>Dinámica </a:t>
            </a:r>
            <a:r>
              <a:rPr lang="es-SV" sz="2200" b="1" dirty="0" smtClean="0">
                <a:solidFill>
                  <a:srgbClr val="999999"/>
                </a:solidFill>
                <a:latin typeface="Arial" charset="0"/>
              </a:rPr>
              <a:t>2000 </a:t>
            </a:r>
            <a:r>
              <a:rPr lang="es-SV" sz="2200" b="1" dirty="0">
                <a:solidFill>
                  <a:srgbClr val="999999"/>
                </a:solidFill>
                <a:latin typeface="Arial" charset="0"/>
              </a:rPr>
              <a:t>- 2010</a:t>
            </a:r>
            <a:endParaRPr lang="es-ES" sz="2200" b="1" dirty="0">
              <a:solidFill>
                <a:srgbClr val="999999"/>
              </a:solidFill>
              <a:latin typeface="Arial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72" y="4513334"/>
            <a:ext cx="2408684" cy="1294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396552" y="692696"/>
            <a:ext cx="8423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s-SV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+mj-cs"/>
              </a:rPr>
              <a:t>Dinámica de Cambio de la Cobertura Forestal </a:t>
            </a:r>
            <a:r>
              <a:rPr lang="es-HN" sz="2400" dirty="0" smtClean="0"/>
              <a:t>Presentación</a:t>
            </a:r>
            <a:r>
              <a:rPr lang="es-HN" sz="2400" dirty="0"/>
              <a:t>  de Resultados para la Línea Base del 45% (apoyo de GIZ</a:t>
            </a:r>
            <a:r>
              <a:rPr lang="es-HN" sz="2400" dirty="0" smtClean="0"/>
              <a:t>)</a:t>
            </a:r>
            <a:endParaRPr lang="es-HN" sz="2400" dirty="0"/>
          </a:p>
        </p:txBody>
      </p:sp>
      <p:sp>
        <p:nvSpPr>
          <p:cNvPr id="8" name="7 Rectángulo"/>
          <p:cNvSpPr/>
          <p:nvPr/>
        </p:nvSpPr>
        <p:spPr>
          <a:xfrm>
            <a:off x="251520" y="68431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Generación de Escenarios de Referencia </a:t>
            </a:r>
            <a:endParaRPr lang="es-E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Imagen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6030976"/>
            <a:ext cx="3419872" cy="8270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540126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22772" y="44624"/>
            <a:ext cx="91212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HN" sz="2800" b="1" i="1" dirty="0" smtClean="0"/>
              <a:t>Otros esfuerzos ligados a Línea Base de lo </a:t>
            </a:r>
            <a:r>
              <a:rPr lang="es-HN" sz="2800" b="1" i="1" dirty="0" err="1" smtClean="0"/>
              <a:t>Subnacional</a:t>
            </a:r>
            <a:r>
              <a:rPr lang="es-HN" sz="2800" b="1" i="1" dirty="0" smtClean="0"/>
              <a:t> a Nacional.</a:t>
            </a:r>
            <a:endParaRPr lang="es-HN" sz="2800" b="1" i="1" dirty="0"/>
          </a:p>
        </p:txBody>
      </p:sp>
      <p:sp>
        <p:nvSpPr>
          <p:cNvPr id="24" name="2 Título"/>
          <p:cNvSpPr txBox="1">
            <a:spLocks/>
          </p:cNvSpPr>
          <p:nvPr/>
        </p:nvSpPr>
        <p:spPr>
          <a:xfrm>
            <a:off x="0" y="90872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HN"/>
            </a:defPPr>
            <a:lvl1pPr algn="ctr">
              <a:defRPr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defRPr>
            </a:lvl1pPr>
          </a:lstStyle>
          <a:p>
            <a:r>
              <a:rPr lang="es-SV" dirty="0"/>
              <a:t>Ejemplo de Complementariedad: Honduras</a:t>
            </a:r>
            <a:endParaRPr lang="es-ES" dirty="0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148" t="19022" r="4972" b="12500"/>
          <a:stretch/>
        </p:blipFill>
        <p:spPr bwMode="auto">
          <a:xfrm>
            <a:off x="323528" y="1340768"/>
            <a:ext cx="8441635" cy="500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8250" y="5999163"/>
            <a:ext cx="15557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11 CuadroTexto"/>
          <p:cNvSpPr txBox="1">
            <a:spLocks noChangeArrowheads="1"/>
          </p:cNvSpPr>
          <p:nvPr/>
        </p:nvSpPr>
        <p:spPr bwMode="auto">
          <a:xfrm>
            <a:off x="7497762" y="5662613"/>
            <a:ext cx="1300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 b="1">
                <a:solidFill>
                  <a:srgbClr val="999999"/>
                </a:solidFill>
                <a:latin typeface="Arial" charset="0"/>
              </a:defRPr>
            </a:lvl1pPr>
            <a:lvl2pPr marL="742950" indent="-285750">
              <a:defRPr sz="2200" b="1">
                <a:solidFill>
                  <a:srgbClr val="999999"/>
                </a:solidFill>
                <a:latin typeface="Arial" charset="0"/>
              </a:defRPr>
            </a:lvl2pPr>
            <a:lvl3pPr marL="1143000" indent="-228600">
              <a:defRPr sz="2200" b="1">
                <a:solidFill>
                  <a:srgbClr val="999999"/>
                </a:solidFill>
                <a:latin typeface="Arial" charset="0"/>
              </a:defRPr>
            </a:lvl3pPr>
            <a:lvl4pPr marL="1600200" indent="-228600">
              <a:defRPr sz="2200" b="1">
                <a:solidFill>
                  <a:srgbClr val="999999"/>
                </a:solidFill>
                <a:latin typeface="Arial" charset="0"/>
              </a:defRPr>
            </a:lvl4pPr>
            <a:lvl5pPr marL="2057400" indent="-228600">
              <a:defRPr sz="2200" b="1">
                <a:solidFill>
                  <a:srgbClr val="9999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</a:defRPr>
            </a:lvl9pPr>
          </a:lstStyle>
          <a:p>
            <a:r>
              <a:rPr lang="es-SV" sz="1400" b="0" u="sng" dirty="0">
                <a:solidFill>
                  <a:srgbClr val="FF0000"/>
                </a:solidFill>
              </a:rPr>
              <a:t>Clases finales</a:t>
            </a:r>
            <a:endParaRPr lang="es-ES" sz="1400" b="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247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22772" y="44624"/>
            <a:ext cx="91212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HN" sz="2800" b="1" i="1" dirty="0" smtClean="0"/>
              <a:t>Otros esfuerzos ligados a Línea Base de lo </a:t>
            </a:r>
            <a:r>
              <a:rPr lang="es-HN" sz="2800" b="1" i="1" dirty="0" err="1" smtClean="0"/>
              <a:t>Subnacional</a:t>
            </a:r>
            <a:r>
              <a:rPr lang="es-HN" sz="2800" b="1" i="1" dirty="0" smtClean="0"/>
              <a:t> a Nacional.</a:t>
            </a:r>
            <a:endParaRPr lang="es-HN" sz="2800" b="1" i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352" t="19022" r="5073" b="12500"/>
          <a:stretch/>
        </p:blipFill>
        <p:spPr bwMode="auto">
          <a:xfrm>
            <a:off x="370289" y="1290181"/>
            <a:ext cx="8401878" cy="500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2 Título"/>
          <p:cNvSpPr txBox="1">
            <a:spLocks/>
          </p:cNvSpPr>
          <p:nvPr/>
        </p:nvSpPr>
        <p:spPr>
          <a:xfrm>
            <a:off x="0" y="808038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HN"/>
            </a:defPPr>
            <a:lvl1pPr algn="ctr">
              <a:defRPr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defRPr>
            </a:lvl1pPr>
          </a:lstStyle>
          <a:p>
            <a:r>
              <a:rPr lang="es-SV" dirty="0"/>
              <a:t>Ejemplo de Complementariedad: Honduras</a:t>
            </a:r>
            <a:endParaRPr lang="es-E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8250" y="5999163"/>
            <a:ext cx="15557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1 CuadroTexto"/>
          <p:cNvSpPr txBox="1">
            <a:spLocks noChangeArrowheads="1"/>
          </p:cNvSpPr>
          <p:nvPr/>
        </p:nvSpPr>
        <p:spPr bwMode="auto">
          <a:xfrm>
            <a:off x="7497762" y="5662613"/>
            <a:ext cx="1300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 b="1">
                <a:solidFill>
                  <a:srgbClr val="999999"/>
                </a:solidFill>
                <a:latin typeface="Arial" charset="0"/>
              </a:defRPr>
            </a:lvl1pPr>
            <a:lvl2pPr marL="742950" indent="-285750">
              <a:defRPr sz="2200" b="1">
                <a:solidFill>
                  <a:srgbClr val="999999"/>
                </a:solidFill>
                <a:latin typeface="Arial" charset="0"/>
              </a:defRPr>
            </a:lvl2pPr>
            <a:lvl3pPr marL="1143000" indent="-228600">
              <a:defRPr sz="2200" b="1">
                <a:solidFill>
                  <a:srgbClr val="999999"/>
                </a:solidFill>
                <a:latin typeface="Arial" charset="0"/>
              </a:defRPr>
            </a:lvl3pPr>
            <a:lvl4pPr marL="1600200" indent="-228600">
              <a:defRPr sz="2200" b="1">
                <a:solidFill>
                  <a:srgbClr val="999999"/>
                </a:solidFill>
                <a:latin typeface="Arial" charset="0"/>
              </a:defRPr>
            </a:lvl4pPr>
            <a:lvl5pPr marL="2057400" indent="-228600">
              <a:defRPr sz="2200" b="1">
                <a:solidFill>
                  <a:srgbClr val="9999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</a:defRPr>
            </a:lvl9pPr>
          </a:lstStyle>
          <a:p>
            <a:r>
              <a:rPr lang="es-SV" sz="1400" b="0" u="sng" dirty="0">
                <a:solidFill>
                  <a:srgbClr val="FF0000"/>
                </a:solidFill>
              </a:rPr>
              <a:t>Clases finales</a:t>
            </a:r>
            <a:endParaRPr lang="es-ES" sz="1400" b="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055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32" t="2455" r="7601" b="4938"/>
          <a:stretch/>
        </p:blipFill>
        <p:spPr>
          <a:xfrm>
            <a:off x="395536" y="332656"/>
            <a:ext cx="8383807" cy="61926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9883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95536" y="1412776"/>
            <a:ext cx="8496944" cy="132343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HN" sz="2000" b="1" dirty="0"/>
              <a:t>Con el apoyo de la Cooperación alemana a través del Programa regional REDD-CCAD/GIZ se realizó el análisis del Marco legal existente en el país que tendría relación con la implementación de REDD+ y otros mecanismos de compensación</a:t>
            </a:r>
          </a:p>
        </p:txBody>
      </p:sp>
      <p:pic>
        <p:nvPicPr>
          <p:cNvPr id="5" name="4 Imagen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80928"/>
            <a:ext cx="8496944" cy="3960440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683568" y="314653"/>
            <a:ext cx="77768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HN" sz="2800" b="1" dirty="0" smtClean="0">
                <a:latin typeface="Andalus" pitchFamily="18" charset="-78"/>
                <a:cs typeface="Andalus" pitchFamily="18" charset="-78"/>
              </a:rPr>
              <a:t>5. GOBERNANZA </a:t>
            </a:r>
            <a:r>
              <a:rPr lang="es-HN" sz="2800" b="1" dirty="0">
                <a:latin typeface="Andalus" pitchFamily="18" charset="-78"/>
                <a:cs typeface="Andalus" pitchFamily="18" charset="-78"/>
              </a:rPr>
              <a:t>FORESTAL y TENENCIA DE LA TIERRA</a:t>
            </a:r>
            <a:endParaRPr lang="es-HN" sz="2800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334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23528" y="908720"/>
            <a:ext cx="8568952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HN" sz="2000" b="1" dirty="0" smtClean="0">
                <a:latin typeface="Times New Roman" pitchFamily="18" charset="0"/>
                <a:cs typeface="Times New Roman" pitchFamily="18" charset="0"/>
              </a:rPr>
              <a:t>Objetivo </a:t>
            </a:r>
            <a:r>
              <a:rPr lang="es-HN" sz="2000" dirty="0" smtClean="0">
                <a:latin typeface="Times New Roman" pitchFamily="18" charset="0"/>
                <a:cs typeface="Times New Roman" pitchFamily="18" charset="0"/>
              </a:rPr>
              <a:t>: Formulación de un Marco Legal  para REDD+ y Otros Mecanismos de Compensación.</a:t>
            </a:r>
          </a:p>
          <a:p>
            <a:pPr algn="just"/>
            <a:endParaRPr lang="es-HN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HN" sz="2000" dirty="0" smtClean="0">
                <a:latin typeface="Times New Roman" pitchFamily="18" charset="0"/>
                <a:cs typeface="Times New Roman" pitchFamily="18" charset="0"/>
              </a:rPr>
              <a:t>Análisis detallado de las normas jurídicas para la identificación de posibles conflictos entre ellas.</a:t>
            </a:r>
          </a:p>
          <a:p>
            <a:endParaRPr lang="es-HN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HN" sz="2000" dirty="0" smtClean="0">
                <a:latin typeface="Times New Roman" pitchFamily="18" charset="0"/>
                <a:cs typeface="Times New Roman" pitchFamily="18" charset="0"/>
              </a:rPr>
              <a:t>Necesidades de reformas o acciones para mejorar la aplicación de la legislación. </a:t>
            </a:r>
          </a:p>
          <a:p>
            <a:endParaRPr lang="es-HN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HN" sz="2000" dirty="0" smtClean="0">
                <a:latin typeface="Times New Roman" pitchFamily="18" charset="0"/>
                <a:cs typeface="Times New Roman" pitchFamily="18" charset="0"/>
              </a:rPr>
              <a:t>Propuestas de bases legales y herramientas para la ejecución de Proyectos REDD+ (Casos de Otros Mecanismos de Compensación).</a:t>
            </a:r>
          </a:p>
          <a:p>
            <a:pPr marL="342900" indent="-342900">
              <a:buFont typeface="Arial" pitchFamily="34" charset="0"/>
              <a:buChar char="•"/>
            </a:pPr>
            <a:endParaRPr lang="es-HN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HN" sz="2000" dirty="0" smtClean="0">
                <a:latin typeface="Times New Roman" pitchFamily="18" charset="0"/>
                <a:cs typeface="Times New Roman" pitchFamily="18" charset="0"/>
              </a:rPr>
              <a:t>Análisis de la Gobernabilidad Forestal :</a:t>
            </a:r>
          </a:p>
          <a:p>
            <a:r>
              <a:rPr lang="es-HN" sz="2000" dirty="0" smtClean="0">
                <a:latin typeface="Times New Roman" pitchFamily="18" charset="0"/>
                <a:cs typeface="Times New Roman" pitchFamily="18" charset="0"/>
              </a:rPr>
              <a:t>     1. Políticas </a:t>
            </a:r>
          </a:p>
          <a:p>
            <a:r>
              <a:rPr lang="es-HN" sz="2000" dirty="0" smtClean="0">
                <a:latin typeface="Times New Roman" pitchFamily="18" charset="0"/>
                <a:cs typeface="Times New Roman" pitchFamily="18" charset="0"/>
              </a:rPr>
              <a:t>     2. Legislación </a:t>
            </a:r>
          </a:p>
          <a:p>
            <a:r>
              <a:rPr lang="es-HN" sz="2000" dirty="0" smtClean="0">
                <a:latin typeface="Times New Roman" pitchFamily="18" charset="0"/>
                <a:cs typeface="Times New Roman" pitchFamily="18" charset="0"/>
              </a:rPr>
              <a:t>     3. Marco Institucional </a:t>
            </a:r>
          </a:p>
          <a:p>
            <a:endParaRPr lang="es-HN" sz="2800" dirty="0">
              <a:latin typeface="Times New Roman" pitchFamily="18" charset="0"/>
              <a:cs typeface="Times New Roman" pitchFamily="18" charset="0"/>
            </a:endParaRPr>
          </a:p>
          <a:p>
            <a:endParaRPr lang="es-HN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s-HN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magen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6030976"/>
            <a:ext cx="3419872" cy="8270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0363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07504" y="836712"/>
            <a:ext cx="892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HN" sz="2000" b="1" dirty="0"/>
              <a:t>En la propuesta (R-PP) se propone como una de las opciones para frenar la deforestación en el país a la Forestería Comunitaria, el manejo forestal sostenible hecho por las comunidades viviendo en y del Bosque, para lo cual se propuso realizar el proyecto de área piloto en la zona de </a:t>
            </a:r>
            <a:r>
              <a:rPr lang="es-HN" sz="2000" b="1" dirty="0" smtClean="0"/>
              <a:t>Teupasenti El Paraíso </a:t>
            </a:r>
            <a:r>
              <a:rPr lang="es-HN" sz="2000" b="1" dirty="0"/>
              <a:t>en donde se tiene una gran experiencia en la implementación de la Estrategia Nacional de Forestería Comunitaria</a:t>
            </a:r>
          </a:p>
        </p:txBody>
      </p:sp>
      <p:pic>
        <p:nvPicPr>
          <p:cNvPr id="4" name="Picture 2" descr="F:\ZZBANER\ASANBLEA AGUACATE- TALQUEZATE 101.jpg"/>
          <p:cNvPicPr>
            <a:picLocks noChangeAspect="1" noChangeArrowheads="1"/>
          </p:cNvPicPr>
          <p:nvPr/>
        </p:nvPicPr>
        <p:blipFill>
          <a:blip r:embed="rId2" cstate="print"/>
          <a:srcRect l="10592" t="28737"/>
          <a:stretch>
            <a:fillRect/>
          </a:stretch>
        </p:blipFill>
        <p:spPr bwMode="auto">
          <a:xfrm>
            <a:off x="323529" y="2924944"/>
            <a:ext cx="2592288" cy="321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F:\ZZBANER\HPIM21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2996952"/>
            <a:ext cx="2467779" cy="3067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1" descr="C:\FOTOS OLANCHO\REFORESTACION\VIVERO CAMALOTAL\HPIM18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2924944"/>
            <a:ext cx="2477761" cy="3067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6 Rectángulo"/>
          <p:cNvSpPr/>
          <p:nvPr/>
        </p:nvSpPr>
        <p:spPr>
          <a:xfrm>
            <a:off x="611560" y="260648"/>
            <a:ext cx="79880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HN" sz="3200" b="1" dirty="0" smtClean="0">
                <a:latin typeface="Andalus" pitchFamily="18" charset="-78"/>
                <a:cs typeface="Andalus" pitchFamily="18" charset="-78"/>
              </a:rPr>
              <a:t>6. OPCIONES </a:t>
            </a:r>
            <a:r>
              <a:rPr lang="es-HN" sz="3200" b="1" dirty="0">
                <a:latin typeface="Andalus" pitchFamily="18" charset="-78"/>
                <a:cs typeface="Andalus" pitchFamily="18" charset="-78"/>
              </a:rPr>
              <a:t>PARA FRENAR DEFORESTACIÓN</a:t>
            </a:r>
            <a:endParaRPr lang="es-HN" sz="3200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8" name="Imagen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28" y="6030976"/>
            <a:ext cx="3419872" cy="8270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5331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57188" y="711200"/>
            <a:ext cx="5842027" cy="64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s-ES" altLang="zh-CN" sz="3600" b="1" dirty="0">
                <a:solidFill>
                  <a:srgbClr val="24884A"/>
                </a:solidFill>
                <a:latin typeface="Cambria" pitchFamily="18" charset="0"/>
              </a:rPr>
              <a:t>Los bosques </a:t>
            </a:r>
            <a:r>
              <a:rPr lang="es-PE" sz="3600" b="1" dirty="0">
                <a:solidFill>
                  <a:srgbClr val="24884A"/>
                </a:solidFill>
                <a:latin typeface="Cambria" pitchFamily="18" charset="0"/>
              </a:rPr>
              <a:t>pueden ser…</a:t>
            </a:r>
            <a:endParaRPr lang="es-ES" altLang="zh-CN" sz="3600" b="1" dirty="0">
              <a:solidFill>
                <a:srgbClr val="24884A"/>
              </a:solidFill>
              <a:latin typeface="Cambria" pitchFamily="18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115616" y="1628800"/>
            <a:ext cx="2968620" cy="1200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PE" sz="3600" b="1" dirty="0">
                <a:solidFill>
                  <a:srgbClr val="24884A"/>
                </a:solidFill>
                <a:latin typeface="Cambria" pitchFamily="18" charset="0"/>
              </a:rPr>
              <a:t>…fuentes de emisión…</a:t>
            </a:r>
            <a:endParaRPr lang="es-ES" altLang="zh-CN" sz="3600" b="1" dirty="0">
              <a:solidFill>
                <a:srgbClr val="24884A"/>
              </a:solidFill>
              <a:latin typeface="Cambria" pitchFamily="18" charset="0"/>
            </a:endParaRPr>
          </a:p>
        </p:txBody>
      </p:sp>
      <p:cxnSp>
        <p:nvCxnSpPr>
          <p:cNvPr id="6" name="5 Conector recto de flecha"/>
          <p:cNvCxnSpPr/>
          <p:nvPr/>
        </p:nvCxnSpPr>
        <p:spPr>
          <a:xfrm>
            <a:off x="3635896" y="2655746"/>
            <a:ext cx="936688" cy="48522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4" descr="heinaves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81" y="2662096"/>
            <a:ext cx="2016125" cy="134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3" descr="20070511_deforestation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232" y="2655746"/>
            <a:ext cx="1512887" cy="1349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4"/>
          <p:cNvSpPr>
            <a:spLocks noChangeArrowheads="1"/>
          </p:cNvSpPr>
          <p:nvPr/>
        </p:nvSpPr>
        <p:spPr bwMode="auto">
          <a:xfrm rot="10800000">
            <a:off x="6507187" y="1196752"/>
            <a:ext cx="873125" cy="1431865"/>
          </a:xfrm>
          <a:prstGeom prst="downArrow">
            <a:avLst>
              <a:gd name="adj1" fmla="val 50000"/>
              <a:gd name="adj2" fmla="val 41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s-ES"/>
          </a:p>
        </p:txBody>
      </p:sp>
      <p:sp>
        <p:nvSpPr>
          <p:cNvPr id="10" name="Cloud"/>
          <p:cNvSpPr>
            <a:spLocks noChangeAspect="1" noEditPoints="1" noChangeArrowheads="1"/>
          </p:cNvSpPr>
          <p:nvPr/>
        </p:nvSpPr>
        <p:spPr bwMode="auto">
          <a:xfrm>
            <a:off x="6309882" y="476672"/>
            <a:ext cx="1214446" cy="660372"/>
          </a:xfrm>
          <a:custGeom>
            <a:avLst/>
            <a:gdLst>
              <a:gd name="T0" fmla="*/ 3767 w 21600"/>
              <a:gd name="T1" fmla="*/ 330200 h 21600"/>
              <a:gd name="T2" fmla="*/ 607223 w 21600"/>
              <a:gd name="T3" fmla="*/ 659697 h 21600"/>
              <a:gd name="T4" fmla="*/ 1213434 w 21600"/>
              <a:gd name="T5" fmla="*/ 330200 h 21600"/>
              <a:gd name="T6" fmla="*/ 607223 w 21600"/>
              <a:gd name="T7" fmla="*/ 37759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r>
              <a:rPr lang="en-US" sz="2000" dirty="0"/>
              <a:t>CO</a:t>
            </a:r>
            <a:r>
              <a:rPr lang="en-US" sz="1600" dirty="0"/>
              <a:t>2</a:t>
            </a:r>
            <a:endParaRPr lang="en-US" sz="2000" baseline="-25000" dirty="0"/>
          </a:p>
        </p:txBody>
      </p:sp>
      <p:pic>
        <p:nvPicPr>
          <p:cNvPr id="11" name="6 Imagen" descr="bosques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40" y="3786294"/>
            <a:ext cx="3571875" cy="2533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11 Conector recto de flecha"/>
          <p:cNvCxnSpPr/>
          <p:nvPr/>
        </p:nvCxnSpPr>
        <p:spPr>
          <a:xfrm flipH="1">
            <a:off x="4283968" y="5316807"/>
            <a:ext cx="707179" cy="27243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5136332" y="4500644"/>
            <a:ext cx="3540124" cy="120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PE" sz="3600" b="1" dirty="0">
                <a:solidFill>
                  <a:srgbClr val="24884A"/>
                </a:solidFill>
                <a:latin typeface="Cambria" pitchFamily="18" charset="0"/>
              </a:rPr>
              <a:t>…o sumideros de carbono</a:t>
            </a:r>
            <a:endParaRPr lang="es-ES" altLang="zh-CN" sz="3600" b="1" dirty="0">
              <a:solidFill>
                <a:srgbClr val="24884A"/>
              </a:solidFill>
              <a:latin typeface="Cambria" pitchFamily="18" charset="0"/>
            </a:endParaRPr>
          </a:p>
        </p:txBody>
      </p:sp>
      <p:pic>
        <p:nvPicPr>
          <p:cNvPr id="15" name="Imagen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28" y="6030976"/>
            <a:ext cx="3419872" cy="8270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0962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 animBg="1"/>
      <p:bldP spid="10" grpId="0" animBg="1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463550" y="1268760"/>
            <a:ext cx="7924874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Desarrollo de Experiencias Piloto</a:t>
            </a:r>
            <a:endParaRPr kumimoji="0" lang="es-H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395536" y="1988840"/>
            <a:ext cx="8229600" cy="753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s-HN" sz="1900" dirty="0" smtClean="0">
                <a:latin typeface="Times New Roman" pitchFamily="18" charset="0"/>
                <a:cs typeface="Times New Roman" pitchFamily="18" charset="0"/>
              </a:rPr>
              <a:t>Definición del Área Piloto (Teupasenti, El </a:t>
            </a:r>
            <a:r>
              <a:rPr lang="es-HN" sz="1900" dirty="0" err="1" smtClean="0">
                <a:latin typeface="Times New Roman" pitchFamily="18" charset="0"/>
                <a:cs typeface="Times New Roman" pitchFamily="18" charset="0"/>
              </a:rPr>
              <a:t>Paraiso</a:t>
            </a:r>
            <a:r>
              <a:rPr lang="es-HN" sz="1900" dirty="0" smtClean="0">
                <a:latin typeface="Times New Roman" pitchFamily="18" charset="0"/>
                <a:cs typeface="Times New Roman" pitchFamily="18" charset="0"/>
              </a:rPr>
              <a:t>) vinculándolo con el Proceso de Foresteria Comunitaria.</a:t>
            </a:r>
            <a:endParaRPr lang="es-HN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s-H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63550" y="332656"/>
            <a:ext cx="7924874" cy="707886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TRABAJO  A CORTO PLAZO </a:t>
            </a:r>
            <a:endParaRPr kumimoji="0" lang="es-ES" sz="4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463550" y="2708920"/>
            <a:ext cx="8068890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H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Preparación del Marco Legal para REDD+ y otros Mecanismos de </a:t>
            </a:r>
            <a:r>
              <a:rPr lang="es-H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Compensación </a:t>
            </a:r>
            <a:endParaRPr lang="es-H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63550" y="3789040"/>
            <a:ext cx="792487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Promover la Participación </a:t>
            </a:r>
            <a:endParaRPr kumimoji="0" lang="es-HN" sz="24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95536" y="4365104"/>
            <a:ext cx="8424936" cy="1783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HN" dirty="0">
                <a:solidFill>
                  <a:prstClr val="black"/>
                </a:solidFill>
                <a:latin typeface="Cambria" pitchFamily="18" charset="0"/>
              </a:rPr>
              <a:t>Promover el respeto,  gobernanza forestal y valores </a:t>
            </a:r>
            <a:r>
              <a:rPr lang="es-HN" dirty="0" smtClean="0">
                <a:solidFill>
                  <a:prstClr val="black"/>
                </a:solidFill>
                <a:latin typeface="Cambria" pitchFamily="18" charset="0"/>
              </a:rPr>
              <a:t>ambientales</a:t>
            </a:r>
            <a:endParaRPr lang="es-HN" dirty="0">
              <a:solidFill>
                <a:prstClr val="black"/>
              </a:solidFill>
              <a:latin typeface="Cambria" pitchFamily="18" charset="0"/>
            </a:endParaRPr>
          </a:p>
          <a:p>
            <a:pPr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HN" dirty="0">
                <a:solidFill>
                  <a:prstClr val="black"/>
                </a:solidFill>
                <a:latin typeface="Cambria" pitchFamily="18" charset="0"/>
              </a:rPr>
              <a:t>Procesos  “</a:t>
            </a:r>
            <a:r>
              <a:rPr lang="es-HN" b="1" dirty="0">
                <a:solidFill>
                  <a:prstClr val="black"/>
                </a:solidFill>
                <a:latin typeface="Cambria" pitchFamily="18" charset="0"/>
              </a:rPr>
              <a:t>Salvaguardas REDD+</a:t>
            </a:r>
            <a:r>
              <a:rPr lang="es-HN" dirty="0">
                <a:solidFill>
                  <a:prstClr val="black"/>
                </a:solidFill>
                <a:latin typeface="Cambria" pitchFamily="18" charset="0"/>
              </a:rPr>
              <a:t>” (Garantías Transparencia</a:t>
            </a:r>
            <a:r>
              <a:rPr lang="es-HN" dirty="0" smtClean="0">
                <a:solidFill>
                  <a:prstClr val="black"/>
                </a:solidFill>
                <a:latin typeface="Cambria" pitchFamily="18" charset="0"/>
              </a:rPr>
              <a:t>)</a:t>
            </a:r>
          </a:p>
          <a:p>
            <a:pPr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_tradnl" dirty="0" smtClean="0">
                <a:latin typeface="Cambria" panose="02040503050406030204" pitchFamily="18" charset="0"/>
              </a:rPr>
              <a:t>Desarrollar </a:t>
            </a:r>
            <a:r>
              <a:rPr lang="es-ES_tradnl" dirty="0">
                <a:latin typeface="Cambria" panose="02040503050406030204" pitchFamily="18" charset="0"/>
              </a:rPr>
              <a:t>un </a:t>
            </a:r>
            <a:r>
              <a:rPr lang="es-ES_tradnl" b="1" dirty="0">
                <a:latin typeface="Cambria" panose="02040503050406030204" pitchFamily="18" charset="0"/>
              </a:rPr>
              <a:t>Mecanismo de Resolución de Conflictos </a:t>
            </a:r>
            <a:r>
              <a:rPr lang="es-ES_tradnl" dirty="0" smtClean="0">
                <a:latin typeface="Cambria" panose="02040503050406030204" pitchFamily="18" charset="0"/>
              </a:rPr>
              <a:t>Para </a:t>
            </a:r>
            <a:r>
              <a:rPr lang="es-ES_tradnl" b="1" dirty="0" smtClean="0">
                <a:latin typeface="Cambria" panose="02040503050406030204" pitchFamily="18" charset="0"/>
              </a:rPr>
              <a:t>REDD</a:t>
            </a:r>
            <a:r>
              <a:rPr lang="es-ES_tradnl" b="1" dirty="0">
                <a:latin typeface="Cambria" panose="02040503050406030204" pitchFamily="18" charset="0"/>
              </a:rPr>
              <a:t>+</a:t>
            </a:r>
            <a:endParaRPr lang="es-HN" b="1" dirty="0">
              <a:solidFill>
                <a:prstClr val="black"/>
              </a:solidFill>
              <a:latin typeface="Cambria" pitchFamily="18" charset="0"/>
            </a:endParaRPr>
          </a:p>
          <a:p>
            <a:pPr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HN" dirty="0">
                <a:solidFill>
                  <a:prstClr val="black"/>
                </a:solidFill>
                <a:latin typeface="Cambria" pitchFamily="18" charset="0"/>
              </a:rPr>
              <a:t>Desarrollar un </a:t>
            </a:r>
            <a:r>
              <a:rPr lang="es-HN" b="1" dirty="0">
                <a:solidFill>
                  <a:prstClr val="black"/>
                </a:solidFill>
                <a:latin typeface="Cambria" pitchFamily="18" charset="0"/>
              </a:rPr>
              <a:t>Proceso de Consulta Previa Libre  </a:t>
            </a:r>
            <a:r>
              <a:rPr lang="es-HN" b="1" dirty="0" smtClean="0">
                <a:solidFill>
                  <a:prstClr val="black"/>
                </a:solidFill>
                <a:latin typeface="Cambria" pitchFamily="18" charset="0"/>
              </a:rPr>
              <a:t>e Informada:</a:t>
            </a:r>
            <a:r>
              <a:rPr lang="es-HN" sz="2200" dirty="0" smtClean="0">
                <a:solidFill>
                  <a:prstClr val="black"/>
                </a:solidFill>
                <a:latin typeface="Cambria" pitchFamily="18" charset="0"/>
              </a:rPr>
              <a:t>                       </a:t>
            </a:r>
            <a:endParaRPr lang="es-HN" sz="2200" dirty="0">
              <a:solidFill>
                <a:prstClr val="black"/>
              </a:solidFill>
              <a:latin typeface="Cambria" pitchFamily="18" charset="0"/>
            </a:endParaRPr>
          </a:p>
        </p:txBody>
      </p:sp>
      <p:pic>
        <p:nvPicPr>
          <p:cNvPr id="9" name="Imagen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6030976"/>
            <a:ext cx="3419872" cy="8270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7903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539552" y="548680"/>
            <a:ext cx="8136904" cy="5078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7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Generación , diseminación de información</a:t>
            </a:r>
            <a:r>
              <a:rPr lang="es-ES_tradnl" sz="2700" b="1" kern="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kumimoji="0" lang="es-ES_tradnl" sz="27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de calidad </a:t>
            </a:r>
            <a:endParaRPr kumimoji="0" lang="es-HN" sz="27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39552" y="1268760"/>
            <a:ext cx="828092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42900">
              <a:buFont typeface="Wingdings" panose="05000000000000000000" pitchFamily="2" charset="2"/>
              <a:buChar char="ü"/>
            </a:pPr>
            <a:r>
              <a:rPr lang="es-ES_tradnl" sz="2200" dirty="0">
                <a:solidFill>
                  <a:prstClr val="black"/>
                </a:solidFill>
                <a:latin typeface="Cambria" pitchFamily="18" charset="0"/>
                <a:ea typeface="ＭＳ Ｐゴシック" pitchFamily="34" charset="-128"/>
              </a:rPr>
              <a:t>La escala de los </a:t>
            </a:r>
            <a:r>
              <a:rPr lang="es-ES_tradnl" sz="2200" b="1" dirty="0">
                <a:solidFill>
                  <a:prstClr val="black"/>
                </a:solidFill>
                <a:latin typeface="Cambria" pitchFamily="18" charset="0"/>
                <a:ea typeface="ＭＳ Ｐゴシック" pitchFamily="34" charset="-128"/>
              </a:rPr>
              <a:t>no-informados</a:t>
            </a:r>
            <a:r>
              <a:rPr lang="es-ES_tradnl" sz="2200" dirty="0">
                <a:solidFill>
                  <a:prstClr val="black"/>
                </a:solidFill>
                <a:latin typeface="Cambria" pitchFamily="18" charset="0"/>
                <a:ea typeface="ＭＳ Ｐゴシック" pitchFamily="34" charset="-128"/>
              </a:rPr>
              <a:t> es </a:t>
            </a:r>
            <a:r>
              <a:rPr lang="es-ES_tradnl" sz="2200" dirty="0" smtClean="0">
                <a:solidFill>
                  <a:prstClr val="black"/>
                </a:solidFill>
                <a:latin typeface="Cambria" pitchFamily="18" charset="0"/>
                <a:ea typeface="ＭＳ Ｐゴシック" pitchFamily="34" charset="-128"/>
              </a:rPr>
              <a:t>enorme</a:t>
            </a:r>
            <a:endParaRPr lang="es-ES_tradnl" sz="2200" dirty="0">
              <a:solidFill>
                <a:prstClr val="black"/>
              </a:solidFill>
              <a:latin typeface="Cambria" pitchFamily="18" charset="0"/>
              <a:ea typeface="ＭＳ Ｐゴシック" pitchFamily="34" charset="-128"/>
            </a:endParaRPr>
          </a:p>
          <a:p>
            <a:pPr lvl="0" indent="-342900">
              <a:buFont typeface="Wingdings" panose="05000000000000000000" pitchFamily="2" charset="2"/>
              <a:buChar char="ü"/>
            </a:pPr>
            <a:r>
              <a:rPr lang="es-ES_tradnl" sz="2200" b="1" dirty="0">
                <a:solidFill>
                  <a:prstClr val="black"/>
                </a:solidFill>
                <a:latin typeface="Cambria" pitchFamily="18" charset="0"/>
                <a:ea typeface="ＭＳ Ｐゴシック" pitchFamily="34" charset="-128"/>
              </a:rPr>
              <a:t>Estrategias efectivas de </a:t>
            </a:r>
            <a:r>
              <a:rPr lang="es-ES_tradnl" sz="2200" b="1" dirty="0" smtClean="0">
                <a:solidFill>
                  <a:prstClr val="black"/>
                </a:solidFill>
                <a:latin typeface="Cambria" pitchFamily="18" charset="0"/>
                <a:ea typeface="ＭＳ Ｐゴシック" pitchFamily="34" charset="-128"/>
              </a:rPr>
              <a:t>comunicación</a:t>
            </a:r>
            <a:r>
              <a:rPr lang="es-ES_tradnl" sz="2200" dirty="0" smtClean="0">
                <a:solidFill>
                  <a:prstClr val="black"/>
                </a:solidFill>
                <a:latin typeface="Cambria" pitchFamily="18" charset="0"/>
                <a:ea typeface="ＭＳ Ｐゴシック" pitchFamily="34" charset="-128"/>
              </a:rPr>
              <a:t> </a:t>
            </a:r>
            <a:r>
              <a:rPr lang="es-ES_tradnl" sz="2300" dirty="0" smtClean="0">
                <a:solidFill>
                  <a:prstClr val="black"/>
                </a:solidFill>
                <a:latin typeface="Cambria" pitchFamily="18" charset="0"/>
                <a:ea typeface="ＭＳ Ｐゴシック" pitchFamily="34" charset="-128"/>
              </a:rPr>
              <a:t>   </a:t>
            </a:r>
            <a:endParaRPr lang="es-ES_tradnl" sz="2300" dirty="0">
              <a:solidFill>
                <a:prstClr val="black"/>
              </a:solidFill>
              <a:latin typeface="Cambria" pitchFamily="18" charset="0"/>
              <a:ea typeface="ＭＳ Ｐゴシック" pitchFamily="34" charset="-128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539552" y="1988840"/>
            <a:ext cx="8136904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HN" sz="3200" b="1" dirty="0">
                <a:solidFill>
                  <a:schemeClr val="bg1"/>
                </a:solidFill>
              </a:rPr>
              <a:t> </a:t>
            </a:r>
            <a:r>
              <a:rPr lang="es-HN" sz="3200" b="1" dirty="0" smtClean="0">
                <a:solidFill>
                  <a:schemeClr val="bg1"/>
                </a:solidFill>
              </a:rPr>
              <a:t> </a:t>
            </a:r>
            <a:r>
              <a:rPr lang="es-HN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Sistema de Monitoreo</a:t>
            </a:r>
            <a:endParaRPr lang="es-HN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827584" y="2636912"/>
            <a:ext cx="342038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HN" sz="2000" b="1" dirty="0" smtClean="0">
                <a:latin typeface="Andalus" pitchFamily="18" charset="-78"/>
                <a:cs typeface="Andalus" pitchFamily="18" charset="-78"/>
              </a:rPr>
              <a:t>Impacto Social – Ambiental </a:t>
            </a:r>
            <a:endParaRPr lang="es-HN" sz="2000" b="1" dirty="0">
              <a:latin typeface="Andalus" pitchFamily="18" charset="-78"/>
              <a:cs typeface="Andalus" pitchFamily="18" charset="-78"/>
            </a:endParaRPr>
          </a:p>
        </p:txBody>
      </p:sp>
      <p:grpSp>
        <p:nvGrpSpPr>
          <p:cNvPr id="9" name="8 Grupo"/>
          <p:cNvGrpSpPr/>
          <p:nvPr/>
        </p:nvGrpSpPr>
        <p:grpSpPr>
          <a:xfrm>
            <a:off x="395536" y="3356992"/>
            <a:ext cx="2137402" cy="840256"/>
            <a:chOff x="486141" y="1616451"/>
            <a:chExt cx="2137402" cy="840256"/>
          </a:xfrm>
        </p:grpSpPr>
        <p:sp>
          <p:nvSpPr>
            <p:cNvPr id="10" name="9 Rectángulo"/>
            <p:cNvSpPr/>
            <p:nvPr/>
          </p:nvSpPr>
          <p:spPr>
            <a:xfrm>
              <a:off x="486141" y="1616451"/>
              <a:ext cx="2137402" cy="84025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10 Rectángulo"/>
            <p:cNvSpPr/>
            <p:nvPr/>
          </p:nvSpPr>
          <p:spPr>
            <a:xfrm>
              <a:off x="486141" y="1616451"/>
              <a:ext cx="2137402" cy="8402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22860" rIns="22860" bIns="22860" numCol="1" spcCol="1270" anchor="b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HN" sz="1800" kern="1200" dirty="0" smtClean="0"/>
                <a:t>    </a:t>
              </a:r>
              <a:r>
                <a:rPr lang="es-HN" sz="2400" b="1" i="1" kern="1200" dirty="0" smtClean="0">
                  <a:latin typeface="Andalus" pitchFamily="18" charset="-78"/>
                  <a:cs typeface="Andalus" pitchFamily="18" charset="-78"/>
                </a:rPr>
                <a:t>Salvaguardas para REDD+</a:t>
              </a:r>
              <a:endParaRPr lang="es-HN" sz="2400" b="1" i="1" kern="1200" dirty="0">
                <a:latin typeface="Andalus" pitchFamily="18" charset="-78"/>
                <a:cs typeface="Andalus" pitchFamily="18" charset="-78"/>
              </a:endParaRPr>
            </a:p>
          </p:txBody>
        </p:sp>
      </p:grpSp>
      <p:grpSp>
        <p:nvGrpSpPr>
          <p:cNvPr id="12" name="11 Grupo"/>
          <p:cNvGrpSpPr/>
          <p:nvPr/>
        </p:nvGrpSpPr>
        <p:grpSpPr>
          <a:xfrm>
            <a:off x="4658772" y="2996952"/>
            <a:ext cx="3945676" cy="1860924"/>
            <a:chOff x="3160601" y="99498"/>
            <a:chExt cx="4233708" cy="1860924"/>
          </a:xfrm>
        </p:grpSpPr>
        <p:sp>
          <p:nvSpPr>
            <p:cNvPr id="13" name="12 Rectángulo"/>
            <p:cNvSpPr/>
            <p:nvPr/>
          </p:nvSpPr>
          <p:spPr>
            <a:xfrm>
              <a:off x="3160601" y="99498"/>
              <a:ext cx="4233708" cy="186092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13 Rectángulo"/>
            <p:cNvSpPr/>
            <p:nvPr/>
          </p:nvSpPr>
          <p:spPr>
            <a:xfrm>
              <a:off x="3160601" y="99498"/>
              <a:ext cx="4233708" cy="18609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HN" sz="2000" b="1" i="1" kern="1200" dirty="0" smtClean="0">
                  <a:latin typeface="Andalus" pitchFamily="18" charset="-78"/>
                  <a:cs typeface="Andalus" pitchFamily="18" charset="-78"/>
                </a:rPr>
                <a:t>Monitoreo de </a:t>
              </a:r>
            </a:p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HN" sz="2000" b="1" i="1" kern="1200" dirty="0" smtClean="0">
                  <a:latin typeface="Andalus" pitchFamily="18" charset="-78"/>
                  <a:cs typeface="Andalus" pitchFamily="18" charset="-78"/>
                </a:rPr>
                <a:t>Beneficios Múltiples  Carbono / No Carbono</a:t>
              </a:r>
              <a:endParaRPr lang="es-HN" sz="2000" b="1" i="1" kern="1200" dirty="0">
                <a:latin typeface="Andalus" pitchFamily="18" charset="-78"/>
                <a:cs typeface="Andalus" pitchFamily="18" charset="-78"/>
              </a:endParaRPr>
            </a:p>
          </p:txBody>
        </p:sp>
      </p:grpSp>
      <p:sp>
        <p:nvSpPr>
          <p:cNvPr id="15" name="14 Forma"/>
          <p:cNvSpPr/>
          <p:nvPr/>
        </p:nvSpPr>
        <p:spPr>
          <a:xfrm rot="5400000">
            <a:off x="2359787" y="3048926"/>
            <a:ext cx="2336195" cy="2232248"/>
          </a:xfrm>
          <a:prstGeom prst="swooshArrow">
            <a:avLst>
              <a:gd name="adj1" fmla="val 16310"/>
              <a:gd name="adj2" fmla="val 3137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6" name="15 Grupo"/>
          <p:cNvGrpSpPr/>
          <p:nvPr/>
        </p:nvGrpSpPr>
        <p:grpSpPr>
          <a:xfrm>
            <a:off x="2267744" y="4869160"/>
            <a:ext cx="4896544" cy="1200296"/>
            <a:chOff x="3620690" y="4051306"/>
            <a:chExt cx="2888381" cy="1200296"/>
          </a:xfrm>
        </p:grpSpPr>
        <p:sp>
          <p:nvSpPr>
            <p:cNvPr id="17" name="16 Rectángulo"/>
            <p:cNvSpPr/>
            <p:nvPr/>
          </p:nvSpPr>
          <p:spPr>
            <a:xfrm>
              <a:off x="3620690" y="4051306"/>
              <a:ext cx="2888381" cy="84025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17 Rectángulo"/>
            <p:cNvSpPr/>
            <p:nvPr/>
          </p:nvSpPr>
          <p:spPr>
            <a:xfrm>
              <a:off x="3620690" y="4411346"/>
              <a:ext cx="2888381" cy="8402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130" tIns="24130" rIns="24130" bIns="24130" numCol="1" spcCol="1270" anchor="t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HN" sz="1900" kern="1200" dirty="0" smtClean="0"/>
                <a:t> </a:t>
              </a:r>
              <a:r>
                <a:rPr lang="es-HN" sz="1800" b="1" i="1" kern="1200" dirty="0" smtClean="0">
                  <a:latin typeface="Andalus" pitchFamily="18" charset="-78"/>
                  <a:cs typeface="Andalus" pitchFamily="18" charset="-78"/>
                </a:rPr>
                <a:t>Establecimiento de un Sistema de Evaluación Social y Ambiental  (SESA), y un Sistema de Información para salvaguardas (SIS)</a:t>
              </a:r>
              <a:endParaRPr lang="es-HN" sz="1800" b="1" i="1" kern="1200" dirty="0">
                <a:latin typeface="Andalus" pitchFamily="18" charset="-78"/>
                <a:cs typeface="Andalus" pitchFamily="18" charset="-78"/>
              </a:endParaRPr>
            </a:p>
          </p:txBody>
        </p:sp>
      </p:grpSp>
      <p:pic>
        <p:nvPicPr>
          <p:cNvPr id="19" name="Imagen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6030976"/>
            <a:ext cx="3419872" cy="8270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6067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HN" b="1" dirty="0" smtClean="0"/>
              <a:t>RESULTADOS  ESPERADOS:</a:t>
            </a:r>
            <a:endParaRPr lang="es-HN" b="1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92500"/>
          </a:bodyPr>
          <a:lstStyle/>
          <a:p>
            <a:pPr algn="just">
              <a:buFont typeface="Wingdings" pitchFamily="2" charset="2"/>
              <a:buChar char="q"/>
            </a:pPr>
            <a:r>
              <a:rPr lang="es-HN" dirty="0" smtClean="0"/>
              <a:t>    Honduras cuenta con una Estrategia Nacional para Reducir la Deforestación, en el contexto de REDD+, consensuada con los actores claves para el 2017.</a:t>
            </a:r>
          </a:p>
          <a:p>
            <a:pPr algn="just">
              <a:buNone/>
            </a:pPr>
            <a:endParaRPr lang="es-HN" dirty="0"/>
          </a:p>
          <a:p>
            <a:pPr algn="just">
              <a:buFont typeface="Wingdings" pitchFamily="2" charset="2"/>
              <a:buChar char="q"/>
            </a:pPr>
            <a:r>
              <a:rPr lang="es-HN" dirty="0" smtClean="0"/>
              <a:t>    Creado el marco habilitador para implementar la Estrategia Nacional para Reducir la Deforestación, en el contexto de REDD+, bajo los parámetros internacionales relevantes. </a:t>
            </a:r>
          </a:p>
          <a:p>
            <a:pPr algn="just">
              <a:buNone/>
            </a:pPr>
            <a:r>
              <a:rPr lang="es-HN" dirty="0" smtClean="0"/>
              <a:t> </a:t>
            </a:r>
          </a:p>
          <a:p>
            <a:endParaRPr lang="es-HN" dirty="0"/>
          </a:p>
        </p:txBody>
      </p:sp>
      <p:pic>
        <p:nvPicPr>
          <p:cNvPr id="4" name="Imagen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6030976"/>
            <a:ext cx="3419872" cy="8270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5814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MX" dirty="0" smtClean="0"/>
              <a:t>                        Apoyo </a:t>
            </a:r>
            <a:endParaRPr lang="es-HN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412776"/>
            <a:ext cx="8229600" cy="452596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s-MX" b="1" dirty="0"/>
              <a:t>APOYO RECIBIDO DURANTE EL PROCESO</a:t>
            </a:r>
            <a:r>
              <a:rPr lang="es-MX" dirty="0" smtClean="0"/>
              <a:t>:</a:t>
            </a:r>
          </a:p>
          <a:p>
            <a:pPr marL="0" indent="0">
              <a:buNone/>
            </a:pPr>
            <a:endParaRPr lang="es-MX" dirty="0"/>
          </a:p>
          <a:p>
            <a:pPr>
              <a:buFont typeface="Wingdings" pitchFamily="2" charset="2"/>
              <a:buChar char="§"/>
            </a:pPr>
            <a:r>
              <a:rPr lang="es-MX" sz="3600" dirty="0"/>
              <a:t>Programa Regional REDD CCAD GIZ</a:t>
            </a:r>
          </a:p>
          <a:p>
            <a:pPr>
              <a:buFont typeface="Wingdings" pitchFamily="2" charset="2"/>
              <a:buChar char="§"/>
            </a:pPr>
            <a:r>
              <a:rPr lang="es-MX" sz="3600" dirty="0" err="1"/>
              <a:t>Rainforest</a:t>
            </a:r>
            <a:r>
              <a:rPr lang="es-MX" sz="3600" dirty="0"/>
              <a:t> Alliance</a:t>
            </a:r>
          </a:p>
          <a:p>
            <a:pPr>
              <a:buFont typeface="Wingdings" pitchFamily="2" charset="2"/>
              <a:buChar char="§"/>
            </a:pPr>
            <a:r>
              <a:rPr lang="es-MX" sz="3600" dirty="0"/>
              <a:t>UFSF</a:t>
            </a:r>
          </a:p>
          <a:p>
            <a:pPr>
              <a:buFont typeface="Wingdings" pitchFamily="2" charset="2"/>
              <a:buChar char="§"/>
            </a:pPr>
            <a:r>
              <a:rPr lang="es-MX" sz="3600" dirty="0"/>
              <a:t>Proyecto PRORENA-GIZ</a:t>
            </a:r>
          </a:p>
          <a:p>
            <a:pPr>
              <a:buFont typeface="Wingdings" pitchFamily="2" charset="2"/>
              <a:buChar char="§"/>
            </a:pPr>
            <a:r>
              <a:rPr lang="es-MX" sz="3600" dirty="0" smtClean="0"/>
              <a:t>UICN</a:t>
            </a:r>
          </a:p>
          <a:p>
            <a:endParaRPr lang="es-MX" dirty="0"/>
          </a:p>
          <a:p>
            <a:pPr marL="0" indent="0">
              <a:buNone/>
            </a:pPr>
            <a:r>
              <a:rPr lang="es-MX" b="1" dirty="0" smtClean="0"/>
              <a:t>INICIATIVAS MULTILATERALES</a:t>
            </a:r>
          </a:p>
          <a:p>
            <a:endParaRPr lang="es-MX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s-MX" dirty="0" smtClean="0"/>
              <a:t> </a:t>
            </a:r>
            <a:r>
              <a:rPr lang="es-MX" sz="3600" dirty="0" smtClean="0"/>
              <a:t>FCPF/Banco Mundial  </a:t>
            </a:r>
            <a:r>
              <a:rPr lang="es-MX" sz="3600" b="1" dirty="0" smtClean="0"/>
              <a:t>3.8 $  Millones </a:t>
            </a:r>
            <a:r>
              <a:rPr lang="es-MX" sz="3600" dirty="0" smtClean="0"/>
              <a:t>(Aprobado)              </a:t>
            </a: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r>
              <a:rPr lang="es-MX" b="1" dirty="0" smtClean="0"/>
              <a:t>SE ESPERA EL APOYO DE</a:t>
            </a:r>
            <a:r>
              <a:rPr lang="es-MX" dirty="0" smtClean="0"/>
              <a:t>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MX" sz="3600" dirty="0" smtClean="0"/>
              <a:t>Programa Regional de Cambio Climático PRCC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MX" sz="3600" dirty="0"/>
              <a:t>UN REDD  </a:t>
            </a:r>
            <a:r>
              <a:rPr lang="es-MX" sz="3600" b="1" dirty="0"/>
              <a:t>3.4 $  Millones    </a:t>
            </a:r>
            <a:r>
              <a:rPr lang="es-MX" sz="3600" dirty="0"/>
              <a:t>(Envío de Propuesta el 7-10-2014)</a:t>
            </a:r>
          </a:p>
          <a:p>
            <a:pPr>
              <a:buFont typeface="Wingdings" panose="05000000000000000000" pitchFamily="2" charset="2"/>
              <a:buChar char="§"/>
            </a:pPr>
            <a:endParaRPr lang="es-MX" dirty="0" smtClean="0"/>
          </a:p>
          <a:p>
            <a:pPr marL="0" indent="0">
              <a:buNone/>
            </a:pPr>
            <a:endParaRPr lang="es-MX" dirty="0" smtClean="0"/>
          </a:p>
          <a:p>
            <a:endParaRPr lang="es-HN" dirty="0"/>
          </a:p>
        </p:txBody>
      </p:sp>
      <p:pic>
        <p:nvPicPr>
          <p:cNvPr id="4" name="Imagen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6030976"/>
            <a:ext cx="3419872" cy="8270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040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1907704" y="2375222"/>
            <a:ext cx="5292725" cy="693738"/>
          </a:xfrm>
        </p:spPr>
        <p:txBody>
          <a:bodyPr>
            <a:normAutofit fontScale="92500" lnSpcReduction="20000"/>
          </a:bodyPr>
          <a:lstStyle/>
          <a:p>
            <a:pPr algn="ctr" eaLnBrk="1" hangingPunct="1">
              <a:lnSpc>
                <a:spcPct val="90000"/>
              </a:lnSpc>
              <a:spcAft>
                <a:spcPts val="1200"/>
              </a:spcAft>
              <a:buFont typeface="Arial" charset="0"/>
              <a:buNone/>
              <a:defRPr/>
            </a:pPr>
            <a:r>
              <a:rPr lang="es-ES" sz="4000" b="1" dirty="0" smtClean="0"/>
              <a:t>Gracias por su atención</a:t>
            </a:r>
          </a:p>
          <a:p>
            <a:pPr algn="just" eaLnBrk="1" hangingPunct="1">
              <a:lnSpc>
                <a:spcPct val="90000"/>
              </a:lnSpc>
              <a:spcAft>
                <a:spcPts val="1200"/>
              </a:spcAft>
              <a:buFont typeface="Arial" charset="0"/>
              <a:buNone/>
              <a:defRPr/>
            </a:pPr>
            <a:endParaRPr lang="es-ES" sz="2800" dirty="0" smtClean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619672" y="2852911"/>
            <a:ext cx="54356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0"/>
              </a:spcBef>
              <a:buFont typeface="Arial" pitchFamily="34" charset="0"/>
              <a:buNone/>
              <a:defRPr/>
            </a:pPr>
            <a:endParaRPr lang="es-HN" sz="1600" b="1" u="sng" dirty="0">
              <a:solidFill>
                <a:prstClr val="white">
                  <a:lumMod val="95000"/>
                </a:prstClr>
              </a:solidFill>
              <a:latin typeface="Arial" charset="0"/>
            </a:endParaRPr>
          </a:p>
          <a:p>
            <a:pPr algn="ctr">
              <a:spcBef>
                <a:spcPct val="0"/>
              </a:spcBef>
              <a:buFont typeface="Arial" pitchFamily="34" charset="0"/>
              <a:buNone/>
              <a:defRPr/>
            </a:pPr>
            <a:endParaRPr lang="es-HN" sz="1600" b="1" u="sng" dirty="0">
              <a:solidFill>
                <a:prstClr val="white">
                  <a:lumMod val="95000"/>
                </a:prstClr>
              </a:solidFill>
              <a:latin typeface="Arial" charset="0"/>
            </a:endParaRPr>
          </a:p>
          <a:p>
            <a:pPr algn="ctr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s-HN" sz="1600" b="1" u="sng" dirty="0">
                <a:latin typeface="Arial" charset="0"/>
              </a:rPr>
              <a:t>www.icf.gob.hn</a:t>
            </a:r>
          </a:p>
          <a:p>
            <a:pPr algn="ctr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s-HN" sz="1600" dirty="0">
                <a:latin typeface="Arial" charset="0"/>
              </a:rPr>
              <a:t>Apartado Postal No. 3481, Teléfono </a:t>
            </a:r>
            <a:r>
              <a:rPr lang="es-HN" sz="1600" dirty="0" smtClean="0">
                <a:latin typeface="Arial" charset="0"/>
              </a:rPr>
              <a:t>2223-9506, </a:t>
            </a:r>
            <a:r>
              <a:rPr lang="es-HN" sz="1600" dirty="0">
                <a:latin typeface="Arial" charset="0"/>
              </a:rPr>
              <a:t>col. Brisas de Olancho, Comayagüela, M.D.C</a:t>
            </a:r>
            <a:r>
              <a:rPr lang="es-HN" sz="1600" dirty="0" smtClean="0">
                <a:latin typeface="Arial" charset="0"/>
              </a:rPr>
              <a:t>. icf.cambioclimatico@gmail.com</a:t>
            </a:r>
            <a:endParaRPr lang="es-HN" sz="2000" dirty="0">
              <a:latin typeface="Arial" charset="0"/>
            </a:endParaRPr>
          </a:p>
        </p:txBody>
      </p:sp>
      <p:pic>
        <p:nvPicPr>
          <p:cNvPr id="6" name="Imagen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6030976"/>
            <a:ext cx="3419872" cy="8270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42546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 txBox="1">
            <a:spLocks/>
          </p:cNvSpPr>
          <p:nvPr/>
        </p:nvSpPr>
        <p:spPr>
          <a:xfrm>
            <a:off x="899592" y="620688"/>
            <a:ext cx="7344816" cy="10801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es-HN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¿QUE ES</a:t>
            </a:r>
            <a:r>
              <a:rPr lang="es-HN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REDD+</a:t>
            </a:r>
            <a:r>
              <a:rPr lang="es-HN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?</a:t>
            </a:r>
            <a:endParaRPr lang="es-HN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8864" y="1844824"/>
            <a:ext cx="82296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6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ＭＳ Ｐゴシック" pitchFamily="34" charset="-128"/>
              </a:rPr>
              <a:t>REDD+ Bajo la Convención Marco de las Naciones Unidas sobre Cambio Climático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95536" y="3068960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>
                <a:latin typeface="Cambria" pitchFamily="18" charset="0"/>
                <a:ea typeface="ＭＳ Ｐゴシック" pitchFamily="34" charset="-128"/>
              </a:rPr>
              <a:t> </a:t>
            </a:r>
            <a:r>
              <a:rPr lang="es-ES_tradnl" sz="2800" dirty="0">
                <a:latin typeface="Cambria" pitchFamily="18" charset="0"/>
                <a:ea typeface="ＭＳ Ｐゴシック" pitchFamily="34" charset="-128"/>
              </a:rPr>
              <a:t>Un posible mecanismo internacional para </a:t>
            </a:r>
            <a:r>
              <a:rPr lang="es-ES_tradnl" sz="2800" dirty="0" smtClean="0">
                <a:latin typeface="Cambria" pitchFamily="18" charset="0"/>
                <a:ea typeface="ＭＳ Ｐゴシック" pitchFamily="34" charset="-128"/>
              </a:rPr>
              <a:t>RED(2005</a:t>
            </a:r>
            <a:r>
              <a:rPr lang="es-ES_tradnl" sz="2800" dirty="0">
                <a:latin typeface="Cambria" pitchFamily="18" charset="0"/>
                <a:ea typeface="ＭＳ Ｐゴシック" pitchFamily="34" charset="-128"/>
              </a:rPr>
              <a:t>)</a:t>
            </a:r>
            <a:endParaRPr lang="es-HN" sz="2800" dirty="0"/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457200" y="3861048"/>
            <a:ext cx="8229600" cy="2376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  <a:defRPr/>
            </a:pPr>
            <a:r>
              <a:rPr lang="es-HN" sz="2600" dirty="0">
                <a:solidFill>
                  <a:sysClr val="windowText" lastClr="000000"/>
                </a:solidFill>
                <a:latin typeface="Calibri"/>
              </a:rPr>
              <a:t>E</a:t>
            </a:r>
            <a:r>
              <a:rPr kumimoji="0" lang="es-HN" sz="2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n Montreal, en </a:t>
            </a:r>
            <a:r>
              <a:rPr lang="es-HN" sz="2600" dirty="0">
                <a:solidFill>
                  <a:sysClr val="windowText" lastClr="000000"/>
                </a:solidFill>
              </a:rPr>
              <a:t>2005 (COP 11), </a:t>
            </a:r>
            <a:r>
              <a:rPr kumimoji="0" lang="es-HN" sz="2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un grupo de países tropicales, liderados por Papúa Nueva Guinea y Costa Rica, pidieron a la COP que atendiera su solicitud de abordar el tema de </a:t>
            </a:r>
            <a:r>
              <a:rPr kumimoji="0" lang="es-H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es-HN" sz="2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educir las </a:t>
            </a:r>
            <a:r>
              <a:rPr kumimoji="0" lang="es-H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E</a:t>
            </a:r>
            <a:r>
              <a:rPr kumimoji="0" lang="es-HN" sz="2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misiones derivadas de la </a:t>
            </a:r>
            <a:r>
              <a:rPr kumimoji="0" lang="es-H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D</a:t>
            </a:r>
            <a:r>
              <a:rPr kumimoji="0" lang="es-HN" sz="2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eforestación </a:t>
            </a:r>
            <a:r>
              <a:rPr kumimoji="0" lang="es-H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(RED)</a:t>
            </a:r>
            <a:r>
              <a:rPr kumimoji="0" lang="es-HN" sz="2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.</a:t>
            </a:r>
            <a:r>
              <a:rPr kumimoji="0" lang="es-H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</a:t>
            </a:r>
          </a:p>
        </p:txBody>
      </p:sp>
      <p:pic>
        <p:nvPicPr>
          <p:cNvPr id="7" name="Imagen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6030976"/>
            <a:ext cx="3419872" cy="8270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9997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39552" y="1377930"/>
            <a:ext cx="8352928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HN" sz="2400" dirty="0">
                <a:solidFill>
                  <a:prstClr val="black"/>
                </a:solidFill>
                <a:latin typeface="Calibri"/>
              </a:rPr>
              <a:t>S</a:t>
            </a:r>
            <a:r>
              <a:rPr lang="es-HN" sz="2400" dirty="0" smtClean="0">
                <a:solidFill>
                  <a:prstClr val="black"/>
                </a:solidFill>
                <a:latin typeface="Calibri"/>
              </a:rPr>
              <a:t>e </a:t>
            </a:r>
            <a:r>
              <a:rPr lang="es-HN" sz="2400" dirty="0">
                <a:solidFill>
                  <a:prstClr val="black"/>
                </a:solidFill>
                <a:latin typeface="Calibri"/>
              </a:rPr>
              <a:t>reconoció formalmente la segunda “</a:t>
            </a:r>
            <a:r>
              <a:rPr lang="es-HN" sz="2400" dirty="0">
                <a:solidFill>
                  <a:srgbClr val="FF0000"/>
                </a:solidFill>
                <a:latin typeface="Calibri"/>
              </a:rPr>
              <a:t>D</a:t>
            </a:r>
            <a:r>
              <a:rPr lang="es-HN" sz="2400" dirty="0" smtClean="0">
                <a:solidFill>
                  <a:prstClr val="black"/>
                </a:solidFill>
                <a:latin typeface="Calibri"/>
              </a:rPr>
              <a:t>”,</a:t>
            </a:r>
            <a:r>
              <a:rPr lang="es-HN" sz="24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s-HN" sz="2400" dirty="0" smtClean="0">
                <a:solidFill>
                  <a:sysClr val="windowText" lastClr="000000"/>
                </a:solidFill>
                <a:latin typeface="Calibri"/>
              </a:rPr>
              <a:t>reconociendo </a:t>
            </a:r>
            <a:r>
              <a:rPr lang="es-HN" sz="2400" dirty="0">
                <a:solidFill>
                  <a:sysClr val="windowText" lastClr="000000"/>
                </a:solidFill>
                <a:latin typeface="Calibri"/>
              </a:rPr>
              <a:t>que en varios países el proceso de degradación forestal era más relevante que la deforestación y de igual manera contribuye notoriamente en las emisiones de GEI del </a:t>
            </a:r>
            <a:r>
              <a:rPr lang="es-HN" sz="2400" dirty="0" smtClean="0">
                <a:solidFill>
                  <a:sysClr val="windowText" lastClr="000000"/>
                </a:solidFill>
                <a:latin typeface="Calibri"/>
              </a:rPr>
              <a:t>sector</a:t>
            </a:r>
            <a:r>
              <a:rPr lang="es-HN" sz="2400" dirty="0">
                <a:solidFill>
                  <a:sysClr val="windowText" lastClr="000000"/>
                </a:solidFill>
                <a:latin typeface="Calibri"/>
              </a:rPr>
              <a:t>,</a:t>
            </a:r>
            <a:r>
              <a:rPr lang="es-HN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s-HN" sz="2400" dirty="0">
                <a:solidFill>
                  <a:prstClr val="black"/>
                </a:solidFill>
                <a:latin typeface="Calibri"/>
              </a:rPr>
              <a:t>adoptándose el concepto “</a:t>
            </a:r>
            <a:r>
              <a:rPr lang="es-HN" sz="2400" dirty="0">
                <a:solidFill>
                  <a:srgbClr val="FF0000"/>
                </a:solidFill>
                <a:latin typeface="Calibri"/>
              </a:rPr>
              <a:t>REDD</a:t>
            </a:r>
            <a:r>
              <a:rPr lang="es-HN" sz="2400" dirty="0" smtClean="0">
                <a:solidFill>
                  <a:prstClr val="black"/>
                </a:solidFill>
                <a:latin typeface="Calibri"/>
              </a:rPr>
              <a:t>”.</a:t>
            </a:r>
          </a:p>
          <a:p>
            <a:r>
              <a:rPr lang="es-HN" sz="2600" dirty="0" smtClean="0">
                <a:solidFill>
                  <a:prstClr val="black"/>
                </a:solidFill>
                <a:latin typeface="Calibri"/>
              </a:rPr>
              <a:t> </a:t>
            </a:r>
            <a:endParaRPr lang="es-HN" sz="2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39552" y="260648"/>
            <a:ext cx="8208912" cy="108012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/>
            <a:r>
              <a:rPr lang="es-HN" dirty="0">
                <a:solidFill>
                  <a:prstClr val="black"/>
                </a:solidFill>
                <a:latin typeface="Cambria" pitchFamily="18" charset="0"/>
                <a:ea typeface="ＭＳ Ｐゴシック" pitchFamily="34" charset="-128"/>
              </a:rPr>
              <a:t/>
            </a:r>
            <a:br>
              <a:rPr lang="es-HN" dirty="0">
                <a:solidFill>
                  <a:prstClr val="black"/>
                </a:solidFill>
                <a:latin typeface="Cambria" pitchFamily="18" charset="0"/>
                <a:ea typeface="ＭＳ Ｐゴシック" pitchFamily="34" charset="-128"/>
              </a:rPr>
            </a:br>
            <a:r>
              <a:rPr lang="es-HN" sz="3100" b="1" dirty="0">
                <a:latin typeface="Cambria" panose="02040503050406030204" pitchFamily="18" charset="0"/>
              </a:rPr>
              <a:t>En la COP </a:t>
            </a:r>
            <a:r>
              <a:rPr lang="es-HN" sz="3100" b="1" dirty="0" smtClean="0">
                <a:latin typeface="Cambria" panose="02040503050406030204" pitchFamily="18" charset="0"/>
              </a:rPr>
              <a:t>13 de Bali, Indonesia </a:t>
            </a:r>
            <a:r>
              <a:rPr lang="es-HN" sz="3100" b="1" dirty="0" smtClean="0">
                <a:solidFill>
                  <a:prstClr val="black"/>
                </a:solidFill>
                <a:latin typeface="Cambria" pitchFamily="18" charset="0"/>
                <a:ea typeface="ＭＳ Ｐゴシック" pitchFamily="34" charset="-128"/>
              </a:rPr>
              <a:t>Plan </a:t>
            </a:r>
            <a:r>
              <a:rPr lang="es-HN" sz="3100" b="1" dirty="0">
                <a:solidFill>
                  <a:prstClr val="black"/>
                </a:solidFill>
                <a:latin typeface="Cambria" pitchFamily="18" charset="0"/>
                <a:ea typeface="ＭＳ Ｐゴシック" pitchFamily="34" charset="-128"/>
              </a:rPr>
              <a:t>de Acción de Bali (</a:t>
            </a:r>
            <a:r>
              <a:rPr lang="es-HN" sz="3100" b="1" dirty="0" smtClean="0">
                <a:solidFill>
                  <a:prstClr val="black"/>
                </a:solidFill>
                <a:latin typeface="Cambria" pitchFamily="18" charset="0"/>
                <a:ea typeface="ＭＳ Ｐゴシック" pitchFamily="34" charset="-128"/>
              </a:rPr>
              <a:t>2007)</a:t>
            </a:r>
            <a:br>
              <a:rPr lang="es-HN" sz="3100" b="1" dirty="0" smtClean="0">
                <a:solidFill>
                  <a:prstClr val="black"/>
                </a:solidFill>
                <a:latin typeface="Cambria" pitchFamily="18" charset="0"/>
                <a:ea typeface="ＭＳ Ｐゴシック" pitchFamily="34" charset="-128"/>
              </a:rPr>
            </a:br>
            <a:endParaRPr lang="es-HN" sz="3100" b="1" dirty="0"/>
          </a:p>
        </p:txBody>
      </p:sp>
      <p:sp>
        <p:nvSpPr>
          <p:cNvPr id="6" name="5 Rectángulo"/>
          <p:cNvSpPr/>
          <p:nvPr/>
        </p:nvSpPr>
        <p:spPr>
          <a:xfrm>
            <a:off x="539552" y="3284984"/>
            <a:ext cx="8208912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HN" sz="2800" b="1" dirty="0">
                <a:latin typeface="Cambria" panose="02040503050406030204" pitchFamily="18" charset="0"/>
              </a:rPr>
              <a:t>En la COP 14 en </a:t>
            </a:r>
            <a:r>
              <a:rPr lang="es-HN" sz="2800" b="1" dirty="0" smtClean="0">
                <a:latin typeface="Cambria" panose="02040503050406030204" pitchFamily="18" charset="0"/>
              </a:rPr>
              <a:t>Poznan, Polonia en el 2008 </a:t>
            </a:r>
            <a:endParaRPr lang="es-HN" sz="2800" b="1" dirty="0">
              <a:latin typeface="Cambria" panose="02040503050406030204" pitchFamily="18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539552" y="4005064"/>
            <a:ext cx="83529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HN" sz="2400" dirty="0"/>
              <a:t>se adoptó formalmente el papel de la conservación, manejo sostenible de los bosques y el mejoramiento de las reservas existentes de carbono (el “+”), así nace el mecanismo </a:t>
            </a:r>
            <a:r>
              <a:rPr lang="es-HN" sz="2400" dirty="0" smtClean="0"/>
              <a:t>denominado </a:t>
            </a:r>
            <a:r>
              <a:rPr lang="es-HN" sz="2400" dirty="0"/>
              <a:t>(Reducción de Emisiones por Deforestación y Degradación</a:t>
            </a:r>
            <a:r>
              <a:rPr lang="es-HN" sz="2400" dirty="0" smtClean="0"/>
              <a:t>). </a:t>
            </a:r>
            <a:r>
              <a:rPr lang="es-HN" sz="2400" b="1" dirty="0">
                <a:solidFill>
                  <a:srgbClr val="FF0000"/>
                </a:solidFill>
              </a:rPr>
              <a:t>REDD</a:t>
            </a:r>
            <a:r>
              <a:rPr lang="es-HN" sz="2400" b="1" dirty="0" smtClean="0">
                <a:solidFill>
                  <a:srgbClr val="FF0000"/>
                </a:solidFill>
              </a:rPr>
              <a:t>+</a:t>
            </a:r>
            <a:endParaRPr lang="es-HN" sz="2400" dirty="0"/>
          </a:p>
        </p:txBody>
      </p:sp>
      <p:pic>
        <p:nvPicPr>
          <p:cNvPr id="8" name="Imagen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6030976"/>
            <a:ext cx="3419872" cy="8270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5338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91680" y="1124744"/>
            <a:ext cx="49691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ts val="2400"/>
              </a:lnSpc>
              <a:spcBef>
                <a:spcPct val="0"/>
              </a:spcBef>
            </a:pPr>
            <a:r>
              <a:rPr lang="es-HN" sz="3200" dirty="0">
                <a:solidFill>
                  <a:prstClr val="black"/>
                </a:solidFill>
                <a:latin typeface="Cambria" pitchFamily="18" charset="0"/>
                <a:ea typeface="ＭＳ Ｐゴシック" pitchFamily="34" charset="-128"/>
              </a:rPr>
              <a:t>Acuerdo de </a:t>
            </a:r>
            <a:r>
              <a:rPr lang="es-HN" sz="3200" dirty="0" smtClean="0">
                <a:solidFill>
                  <a:prstClr val="black"/>
                </a:solidFill>
                <a:latin typeface="Cambria" pitchFamily="18" charset="0"/>
                <a:ea typeface="ＭＳ Ｐゴシック" pitchFamily="34" charset="-128"/>
              </a:rPr>
              <a:t>Cancún COP-16</a:t>
            </a:r>
            <a:endParaRPr lang="es-HN" sz="3200" dirty="0">
              <a:solidFill>
                <a:prstClr val="black"/>
              </a:solidFill>
              <a:latin typeface="Cambria" pitchFamily="18" charset="0"/>
              <a:ea typeface="ＭＳ Ｐゴシック" pitchFamily="34" charset="-128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611560" y="1916832"/>
            <a:ext cx="8064896" cy="4491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4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es-ES_tradnl" sz="28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Objetivo compartido: </a:t>
            </a:r>
            <a:r>
              <a:rPr lang="es-ES_tradnl" sz="2800" u="sng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Todas </a:t>
            </a:r>
            <a:r>
              <a:rPr lang="es-ES_tradnl" sz="28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las Partes </a:t>
            </a:r>
            <a:r>
              <a:rPr lang="es-ES_tradnl" altLang="en-US" sz="28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“</a:t>
            </a:r>
            <a:r>
              <a:rPr lang="es-ES_tradnl" altLang="ja-JP" sz="2800" b="1" dirty="0">
                <a:solidFill>
                  <a:prstClr val="black"/>
                </a:solidFill>
                <a:latin typeface="Calibri"/>
                <a:ea typeface="ＭＳ Ｐゴシック"/>
              </a:rPr>
              <a:t>colectivamente buscaran frenar, detener y revertir la pérdida de cubierta forestal y la perdida de carbono</a:t>
            </a:r>
            <a:r>
              <a:rPr lang="es-ES_tradnl" altLang="en-US" sz="28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”</a:t>
            </a:r>
            <a:endParaRPr lang="es-ES_tradnl" altLang="ja-JP" sz="2800" dirty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marL="342900" indent="-342900">
              <a:lnSpc>
                <a:spcPts val="2400"/>
              </a:lnSpc>
              <a:spcBef>
                <a:spcPct val="0"/>
              </a:spcBef>
              <a:buFont typeface="Arial" pitchFamily="34" charset="0"/>
              <a:buChar char="•"/>
            </a:pPr>
            <a:endParaRPr lang="es-ES_tradnl" sz="2800" dirty="0">
              <a:solidFill>
                <a:prstClr val="black"/>
              </a:solidFill>
              <a:latin typeface="Calibri"/>
              <a:ea typeface="ＭＳ Ｐゴシック" pitchFamily="34" charset="-128"/>
            </a:endParaRPr>
          </a:p>
          <a:p>
            <a:pPr marL="342900" indent="-342900">
              <a:lnSpc>
                <a:spcPts val="24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s-ES_tradnl" sz="28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Las Partes hacen también un llamado a </a:t>
            </a:r>
            <a:r>
              <a:rPr lang="es-ES_tradnl" altLang="en-US" sz="28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“</a:t>
            </a:r>
            <a:r>
              <a:rPr lang="es-ES_tradnl" altLang="ja-JP" sz="2800" b="1" dirty="0">
                <a:solidFill>
                  <a:prstClr val="black"/>
                </a:solidFill>
                <a:latin typeface="Calibri"/>
                <a:ea typeface="ＭＳ Ｐゴシック"/>
              </a:rPr>
              <a:t>encontrar formas efectivas de reducir la presión humana sobre los bosques que resultan en emisiones</a:t>
            </a:r>
            <a:r>
              <a:rPr lang="es-ES_tradnl" altLang="en-US" sz="28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”</a:t>
            </a:r>
            <a:endParaRPr lang="es-ES_tradnl" altLang="ja-JP" sz="2800" dirty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marL="342900" indent="-342900">
              <a:lnSpc>
                <a:spcPts val="2400"/>
              </a:lnSpc>
              <a:spcBef>
                <a:spcPct val="0"/>
              </a:spcBef>
              <a:buFont typeface="Arial" pitchFamily="34" charset="0"/>
              <a:buChar char="•"/>
            </a:pPr>
            <a:endParaRPr lang="es-ES_tradnl" sz="2800" dirty="0">
              <a:solidFill>
                <a:prstClr val="black"/>
              </a:solidFill>
              <a:latin typeface="Calibri"/>
              <a:ea typeface="ＭＳ Ｐゴシック" pitchFamily="34" charset="-128"/>
            </a:endParaRPr>
          </a:p>
          <a:p>
            <a:pPr marL="342900" indent="-342900">
              <a:lnSpc>
                <a:spcPts val="24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es-ES_tradnl" sz="28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Resalta el enfoque por fases</a:t>
            </a:r>
          </a:p>
          <a:p>
            <a:pPr marL="342900" indent="-342900">
              <a:lnSpc>
                <a:spcPts val="2400"/>
              </a:lnSpc>
              <a:spcBef>
                <a:spcPct val="0"/>
              </a:spcBef>
              <a:buFont typeface="Arial" pitchFamily="34" charset="0"/>
              <a:buChar char="•"/>
            </a:pPr>
            <a:endParaRPr lang="es-ES_tradnl" sz="2800" dirty="0">
              <a:solidFill>
                <a:prstClr val="black"/>
              </a:solidFill>
              <a:latin typeface="Calibri"/>
              <a:ea typeface="ＭＳ Ｐゴシック" pitchFamily="34" charset="-128"/>
            </a:endParaRPr>
          </a:p>
          <a:p>
            <a:pPr marL="342900" indent="-342900">
              <a:lnSpc>
                <a:spcPts val="24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es-ES_tradnl" sz="2800" b="1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Enfatiza la necesidad de Estrategias Nacionales o Planes de Acción   (R-PP- Estrategia REDD+)</a:t>
            </a:r>
          </a:p>
          <a:p>
            <a:pPr marL="742950" lvl="1" indent="-285750">
              <a:lnSpc>
                <a:spcPts val="2400"/>
              </a:lnSpc>
              <a:spcBef>
                <a:spcPct val="0"/>
              </a:spcBef>
              <a:buFont typeface="Arial" pitchFamily="34" charset="0"/>
              <a:buChar char="–"/>
            </a:pPr>
            <a:endParaRPr lang="es-ES_tradnl" sz="2400" b="1" dirty="0">
              <a:solidFill>
                <a:prstClr val="black"/>
              </a:solidFill>
              <a:latin typeface="Calibri"/>
              <a:ea typeface="ＭＳ Ｐゴシック" pitchFamily="34" charset="-128"/>
            </a:endParaRPr>
          </a:p>
        </p:txBody>
      </p:sp>
      <p:pic>
        <p:nvPicPr>
          <p:cNvPr id="5" name="Imagen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6030976"/>
            <a:ext cx="3419872" cy="8270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9781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 Título"/>
          <p:cNvSpPr>
            <a:spLocks noGrp="1"/>
          </p:cNvSpPr>
          <p:nvPr>
            <p:ph type="title"/>
          </p:nvPr>
        </p:nvSpPr>
        <p:spPr>
          <a:xfrm>
            <a:off x="755576" y="332656"/>
            <a:ext cx="6447501" cy="1320800"/>
          </a:xfrm>
        </p:spPr>
        <p:txBody>
          <a:bodyPr>
            <a:noAutofit/>
          </a:bodyPr>
          <a:lstStyle/>
          <a:p>
            <a:pPr algn="ctr"/>
            <a:r>
              <a:rPr lang="es-HN" sz="2400" b="1" dirty="0" smtClean="0">
                <a:solidFill>
                  <a:schemeClr val="tx1"/>
                </a:solidFill>
                <a:cs typeface="Andalus" pitchFamily="18" charset="-78"/>
              </a:rPr>
              <a:t>Fondo </a:t>
            </a:r>
            <a:r>
              <a:rPr lang="es-HN" sz="2400" b="1" dirty="0">
                <a:solidFill>
                  <a:schemeClr val="tx1"/>
                </a:solidFill>
                <a:cs typeface="Andalus" pitchFamily="18" charset="-78"/>
              </a:rPr>
              <a:t>Cooperativo para el Carbono de los </a:t>
            </a:r>
            <a:r>
              <a:rPr lang="es-HN" sz="2400" b="1" dirty="0" smtClean="0">
                <a:solidFill>
                  <a:schemeClr val="tx1"/>
                </a:solidFill>
                <a:cs typeface="Andalus" pitchFamily="18" charset="-78"/>
              </a:rPr>
              <a:t>Bosques (FCPF) </a:t>
            </a:r>
            <a:r>
              <a:rPr lang="es-HN" sz="2800" dirty="0" smtClean="0">
                <a:solidFill>
                  <a:schemeClr val="tx1"/>
                </a:solidFill>
                <a:latin typeface="Arial Narrow" panose="020B0606020202030204" pitchFamily="34" charset="0"/>
                <a:cs typeface="Andalus" pitchFamily="18" charset="-78"/>
              </a:rPr>
              <a:t/>
            </a:r>
            <a:br>
              <a:rPr lang="es-HN" sz="2800" dirty="0" smtClean="0">
                <a:solidFill>
                  <a:schemeClr val="tx1"/>
                </a:solidFill>
                <a:latin typeface="Arial Narrow" panose="020B0606020202030204" pitchFamily="34" charset="0"/>
                <a:cs typeface="Andalus" pitchFamily="18" charset="-78"/>
              </a:rPr>
            </a:br>
            <a:r>
              <a:rPr lang="es-HN" sz="2800" dirty="0" smtClean="0"/>
              <a:t> </a:t>
            </a:r>
            <a:endParaRPr lang="es-HN" sz="28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4" name="13 Marcador de contenido"/>
          <p:cNvSpPr>
            <a:spLocks noGrp="1"/>
          </p:cNvSpPr>
          <p:nvPr>
            <p:ph sz="half" idx="2"/>
          </p:nvPr>
        </p:nvSpPr>
        <p:spPr>
          <a:xfrm>
            <a:off x="4644008" y="1500808"/>
            <a:ext cx="3237216" cy="5888632"/>
          </a:xfrm>
        </p:spPr>
        <p:txBody>
          <a:bodyPr>
            <a:normAutofit fontScale="55000" lnSpcReduction="20000"/>
          </a:bodyPr>
          <a:lstStyle/>
          <a:p>
            <a:pPr algn="just">
              <a:buNone/>
            </a:pPr>
            <a:r>
              <a:rPr lang="es-HN" sz="2200" dirty="0"/>
              <a:t>       </a:t>
            </a:r>
            <a:r>
              <a:rPr lang="es-HN" sz="3200" dirty="0">
                <a:latin typeface="+mj-lt"/>
                <a:cs typeface="Andalus" pitchFamily="18" charset="-78"/>
              </a:rPr>
              <a:t>Alianza global orientada a la reducción de las emisiones causadas por la deforestación y la degradación de los bosques, la conservación de los inventarios del carbono forestal, el manejo sostenible de los bosques y el mejoramiento de los inventarios del carbono forestal (REDD+). </a:t>
            </a:r>
          </a:p>
          <a:p>
            <a:pPr algn="just"/>
            <a:endParaRPr lang="es-HN" sz="3200" dirty="0">
              <a:latin typeface="+mj-lt"/>
            </a:endParaRPr>
          </a:p>
          <a:p>
            <a:pPr>
              <a:buNone/>
            </a:pPr>
            <a:r>
              <a:rPr lang="es-HN" sz="3200" dirty="0">
                <a:latin typeface="+mj-lt"/>
              </a:rPr>
              <a:t>      </a:t>
            </a:r>
            <a:r>
              <a:rPr lang="es-HN" sz="3200" dirty="0">
                <a:latin typeface="+mj-lt"/>
                <a:cs typeface="Andalus" pitchFamily="18" charset="-78"/>
              </a:rPr>
              <a:t>Complementa las negociaciones de la CMNUCC sobre REDD</a:t>
            </a:r>
            <a:r>
              <a:rPr lang="es-HN" sz="3200" dirty="0" smtClean="0">
                <a:latin typeface="+mj-lt"/>
                <a:cs typeface="Andalus" pitchFamily="18" charset="-78"/>
              </a:rPr>
              <a:t>+</a:t>
            </a:r>
          </a:p>
          <a:p>
            <a:pPr>
              <a:buNone/>
            </a:pPr>
            <a:endParaRPr lang="es-HN" sz="3200" dirty="0">
              <a:latin typeface="+mj-lt"/>
              <a:cs typeface="Andalus" pitchFamily="18" charset="-78"/>
            </a:endParaRPr>
          </a:p>
          <a:p>
            <a:pPr>
              <a:buNone/>
            </a:pPr>
            <a:r>
              <a:rPr lang="es-HN" sz="3200" b="1" dirty="0" smtClean="0">
                <a:cs typeface="Andalus" pitchFamily="18" charset="-78"/>
              </a:rPr>
              <a:t>      “</a:t>
            </a:r>
            <a:r>
              <a:rPr lang="es-HN" sz="3200" b="1" dirty="0">
                <a:cs typeface="Andalus" pitchFamily="18" charset="-78"/>
              </a:rPr>
              <a:t>SOCIOS IMPLEMENTADORES”.</a:t>
            </a:r>
          </a:p>
          <a:p>
            <a:pPr>
              <a:buNone/>
            </a:pPr>
            <a:endParaRPr lang="es-HN" sz="3200" dirty="0">
              <a:latin typeface="+mj-lt"/>
              <a:cs typeface="Andalus" pitchFamily="18" charset="-78"/>
            </a:endParaRPr>
          </a:p>
          <a:p>
            <a:pPr>
              <a:buNone/>
            </a:pPr>
            <a:r>
              <a:rPr lang="es-HN" sz="3200" dirty="0">
                <a:latin typeface="+mj-lt"/>
                <a:cs typeface="Andalus" pitchFamily="18" charset="-78"/>
              </a:rPr>
              <a:t>     PNUD, BID, </a:t>
            </a:r>
            <a:r>
              <a:rPr lang="es-HN" sz="3200" dirty="0" smtClean="0">
                <a:latin typeface="+mj-lt"/>
                <a:cs typeface="Andalus" pitchFamily="18" charset="-78"/>
              </a:rPr>
              <a:t>BM, FAO  </a:t>
            </a:r>
            <a:r>
              <a:rPr lang="es-HN" sz="3200" dirty="0">
                <a:latin typeface="+mj-lt"/>
                <a:cs typeface="Andalus" pitchFamily="18" charset="-78"/>
              </a:rPr>
              <a:t>: </a:t>
            </a:r>
            <a:endParaRPr lang="es-HN" sz="3200" dirty="0" smtClean="0">
              <a:latin typeface="+mj-lt"/>
              <a:cs typeface="Andalus" pitchFamily="18" charset="-78"/>
            </a:endParaRPr>
          </a:p>
          <a:p>
            <a:pPr>
              <a:buNone/>
            </a:pPr>
            <a:endParaRPr lang="es-HN" sz="3200" dirty="0" smtClean="0">
              <a:latin typeface="+mj-lt"/>
              <a:cs typeface="Andalus" pitchFamily="18" charset="-78"/>
            </a:endParaRPr>
          </a:p>
          <a:p>
            <a:pPr>
              <a:buNone/>
            </a:pPr>
            <a:r>
              <a:rPr lang="es-HN" sz="2100" dirty="0" smtClean="0">
                <a:latin typeface="+mj-lt"/>
                <a:cs typeface="Andalus" pitchFamily="18" charset="-78"/>
              </a:rPr>
              <a:t>                    </a:t>
            </a:r>
            <a:endParaRPr lang="es-MX" sz="2100" dirty="0">
              <a:latin typeface="+mj-lt"/>
              <a:cs typeface="Andalus" pitchFamily="18" charset="-78"/>
            </a:endParaRPr>
          </a:p>
          <a:p>
            <a:pPr algn="just">
              <a:buNone/>
            </a:pPr>
            <a:endParaRPr lang="es-MX" sz="2200" dirty="0">
              <a:latin typeface="Arial Narrow" pitchFamily="34" charset="0"/>
            </a:endParaRPr>
          </a:p>
          <a:p>
            <a:pPr>
              <a:buNone/>
            </a:pPr>
            <a:endParaRPr lang="es-HN" sz="1900" dirty="0">
              <a:latin typeface="Arial Narrow" pitchFamily="34" charset="0"/>
            </a:endParaRPr>
          </a:p>
        </p:txBody>
      </p:sp>
      <p:sp>
        <p:nvSpPr>
          <p:cNvPr id="13" name="Rectangle 29"/>
          <p:cNvSpPr>
            <a:spLocks noChangeArrowheads="1"/>
          </p:cNvSpPr>
          <p:nvPr/>
        </p:nvSpPr>
        <p:spPr bwMode="auto">
          <a:xfrm>
            <a:off x="1143001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HN"/>
          </a:p>
        </p:txBody>
      </p:sp>
      <p:sp>
        <p:nvSpPr>
          <p:cNvPr id="20" name="19 Abrir llave"/>
          <p:cNvSpPr/>
          <p:nvPr/>
        </p:nvSpPr>
        <p:spPr>
          <a:xfrm>
            <a:off x="3765322" y="1268762"/>
            <a:ext cx="1481754" cy="5381171"/>
          </a:xfrm>
          <a:prstGeom prst="leftBrace">
            <a:avLst>
              <a:gd name="adj1" fmla="val 8333"/>
              <a:gd name="adj2" fmla="val 50586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21" name="20 Flecha abajo"/>
          <p:cNvSpPr/>
          <p:nvPr/>
        </p:nvSpPr>
        <p:spPr>
          <a:xfrm>
            <a:off x="2051720" y="2996952"/>
            <a:ext cx="764053" cy="13902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22" name="21 CuadroTexto"/>
          <p:cNvSpPr txBox="1"/>
          <p:nvPr/>
        </p:nvSpPr>
        <p:spPr>
          <a:xfrm>
            <a:off x="1293654" y="4520743"/>
            <a:ext cx="29303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HN" dirty="0"/>
          </a:p>
          <a:p>
            <a:pPr algn="ctr"/>
            <a:r>
              <a:rPr lang="es-MX" b="1" dirty="0">
                <a:latin typeface="Arial Narrow" panose="020B0606020202030204" pitchFamily="34" charset="0"/>
                <a:cs typeface="Andalus" pitchFamily="18" charset="-78"/>
              </a:rPr>
              <a:t>  FONDOS “READINESS</a:t>
            </a:r>
            <a:r>
              <a:rPr lang="es-MX" b="1" dirty="0" smtClean="0">
                <a:latin typeface="Arial Narrow" panose="020B0606020202030204" pitchFamily="34" charset="0"/>
                <a:cs typeface="Andalus" pitchFamily="18" charset="-78"/>
              </a:rPr>
              <a:t>”</a:t>
            </a:r>
          </a:p>
          <a:p>
            <a:pPr algn="ctr"/>
            <a:endParaRPr lang="es-HN" b="1" dirty="0">
              <a:latin typeface="Arial Narrow" panose="020B0606020202030204" pitchFamily="34" charset="0"/>
              <a:cs typeface="Andalus" pitchFamily="18" charset="-78"/>
            </a:endParaRPr>
          </a:p>
          <a:p>
            <a:pPr algn="ctr"/>
            <a:r>
              <a:rPr lang="es-HN" dirty="0">
                <a:latin typeface="Arial Narrow" panose="020B0606020202030204" pitchFamily="34" charset="0"/>
                <a:cs typeface="Andalus" pitchFamily="18" charset="-78"/>
              </a:rPr>
              <a:t> Cada país participante se prepara para REDD+, desarrollando las políticas y los sistemas </a:t>
            </a:r>
            <a:r>
              <a:rPr lang="es-HN" dirty="0" smtClean="0">
                <a:latin typeface="Arial Narrow" panose="020B0606020202030204" pitchFamily="34" charset="0"/>
                <a:cs typeface="Andalus" pitchFamily="18" charset="-78"/>
              </a:rPr>
              <a:t>necesarios.  </a:t>
            </a:r>
          </a:p>
          <a:p>
            <a:endParaRPr lang="es-MX" dirty="0">
              <a:latin typeface="Arial Narrow" pitchFamily="34" charset="0"/>
            </a:endParaRPr>
          </a:p>
          <a:p>
            <a:pPr algn="ctr"/>
            <a:endParaRPr lang="es-MX" dirty="0">
              <a:latin typeface="Arial Narrow" pitchFamily="34" charset="0"/>
            </a:endParaRPr>
          </a:p>
        </p:txBody>
      </p:sp>
      <p:pic>
        <p:nvPicPr>
          <p:cNvPr id="18" name="Picture 1" descr="image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5085184"/>
            <a:ext cx="856730" cy="15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96752"/>
            <a:ext cx="1517449" cy="983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9" descr="IDB_logo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40352" y="4365104"/>
            <a:ext cx="1232249" cy="584004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3" name="Picture 8" descr="wbcube-l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00392" y="3212976"/>
            <a:ext cx="742950" cy="9143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2482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 build="p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9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HN"/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457200" y="274638"/>
            <a:ext cx="8229600" cy="7248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HN" sz="28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3" name="12 Flecha derecha"/>
          <p:cNvSpPr/>
          <p:nvPr/>
        </p:nvSpPr>
        <p:spPr>
          <a:xfrm>
            <a:off x="107504" y="2708920"/>
            <a:ext cx="8048280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14" name="13 Elipse"/>
          <p:cNvSpPr/>
          <p:nvPr/>
        </p:nvSpPr>
        <p:spPr>
          <a:xfrm>
            <a:off x="755576" y="2492896"/>
            <a:ext cx="457200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15" name="14 Elipse"/>
          <p:cNvSpPr/>
          <p:nvPr/>
        </p:nvSpPr>
        <p:spPr>
          <a:xfrm>
            <a:off x="3165701" y="2492896"/>
            <a:ext cx="457200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16" name="15 Elipse"/>
          <p:cNvSpPr/>
          <p:nvPr/>
        </p:nvSpPr>
        <p:spPr>
          <a:xfrm>
            <a:off x="6491064" y="2508280"/>
            <a:ext cx="457200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17" name="16 Elipse"/>
          <p:cNvSpPr/>
          <p:nvPr/>
        </p:nvSpPr>
        <p:spPr>
          <a:xfrm>
            <a:off x="4788024" y="2492896"/>
            <a:ext cx="457200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18" name="17 Elipse"/>
          <p:cNvSpPr/>
          <p:nvPr/>
        </p:nvSpPr>
        <p:spPr>
          <a:xfrm>
            <a:off x="2026568" y="2492896"/>
            <a:ext cx="457200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cxnSp>
        <p:nvCxnSpPr>
          <p:cNvPr id="20" name="19 Conector recto de flecha"/>
          <p:cNvCxnSpPr/>
          <p:nvPr/>
        </p:nvCxnSpPr>
        <p:spPr>
          <a:xfrm>
            <a:off x="984176" y="2924944"/>
            <a:ext cx="0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/>
          <p:nvPr/>
        </p:nvCxnSpPr>
        <p:spPr>
          <a:xfrm>
            <a:off x="2267744" y="2924944"/>
            <a:ext cx="0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 de flecha"/>
          <p:cNvCxnSpPr/>
          <p:nvPr/>
        </p:nvCxnSpPr>
        <p:spPr>
          <a:xfrm>
            <a:off x="3387405" y="2924944"/>
            <a:ext cx="0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 de flecha"/>
          <p:cNvCxnSpPr/>
          <p:nvPr/>
        </p:nvCxnSpPr>
        <p:spPr>
          <a:xfrm>
            <a:off x="5016624" y="2924944"/>
            <a:ext cx="0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 de flecha"/>
          <p:cNvCxnSpPr/>
          <p:nvPr/>
        </p:nvCxnSpPr>
        <p:spPr>
          <a:xfrm>
            <a:off x="6732240" y="2924944"/>
            <a:ext cx="0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28 Estrella de 5 puntas"/>
          <p:cNvSpPr/>
          <p:nvPr/>
        </p:nvSpPr>
        <p:spPr>
          <a:xfrm>
            <a:off x="8141929" y="2636912"/>
            <a:ext cx="914400" cy="78123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32" name="31 CuadroTexto"/>
          <p:cNvSpPr txBox="1"/>
          <p:nvPr/>
        </p:nvSpPr>
        <p:spPr>
          <a:xfrm>
            <a:off x="107504" y="4437112"/>
            <a:ext cx="17281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400" dirty="0" smtClean="0">
                <a:latin typeface="+mj-lt"/>
                <a:cs typeface="Andalus" pitchFamily="18" charset="-78"/>
              </a:rPr>
              <a:t>Presentación y Aprobación  R-PIN</a:t>
            </a:r>
          </a:p>
          <a:p>
            <a:endParaRPr lang="es-HN" sz="1400" dirty="0">
              <a:latin typeface="+mj-lt"/>
              <a:cs typeface="Andalus" pitchFamily="18" charset="-78"/>
            </a:endParaRPr>
          </a:p>
          <a:p>
            <a:r>
              <a:rPr lang="es-HN" sz="1400" dirty="0" smtClean="0">
                <a:latin typeface="+mj-lt"/>
                <a:cs typeface="Andalus" pitchFamily="18" charset="-78"/>
              </a:rPr>
              <a:t>Inicio Proceso FCPF  como País </a:t>
            </a:r>
            <a:endParaRPr lang="es-HN" sz="1400" dirty="0">
              <a:latin typeface="+mj-lt"/>
              <a:cs typeface="Andalus" pitchFamily="18" charset="-78"/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1747575" y="4437112"/>
            <a:ext cx="13842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400" dirty="0" smtClean="0">
                <a:cs typeface="Andalus" pitchFamily="18" charset="-78"/>
              </a:rPr>
              <a:t>Selección País para Preparación R-PP </a:t>
            </a:r>
          </a:p>
          <a:p>
            <a:r>
              <a:rPr lang="es-HN" sz="1400" dirty="0" smtClean="0">
                <a:cs typeface="Andalus" pitchFamily="18" charset="-78"/>
              </a:rPr>
              <a:t>Visita Misión FCPF</a:t>
            </a:r>
            <a:endParaRPr lang="es-HN" sz="1400" dirty="0">
              <a:cs typeface="Andalus" pitchFamily="18" charset="-78"/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3003936" y="4437112"/>
            <a:ext cx="1784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600" dirty="0" smtClean="0">
                <a:cs typeface="Andalus" pitchFamily="18" charset="-78"/>
              </a:rPr>
              <a:t>Inicio Proceso Preparación R-PP </a:t>
            </a:r>
          </a:p>
          <a:p>
            <a:r>
              <a:rPr lang="es-HN" sz="1600" dirty="0" smtClean="0">
                <a:cs typeface="Andalus" pitchFamily="18" charset="-78"/>
              </a:rPr>
              <a:t>Envío I Borrador</a:t>
            </a:r>
            <a:endParaRPr lang="es-HN" sz="1600" dirty="0">
              <a:cs typeface="Andalus" pitchFamily="18" charset="-78"/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4634510" y="4437112"/>
            <a:ext cx="13885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400" dirty="0" smtClean="0">
                <a:cs typeface="Andalus" pitchFamily="18" charset="-78"/>
              </a:rPr>
              <a:t>Construcción de Dialogo  Pueblos Indígenas</a:t>
            </a:r>
          </a:p>
          <a:p>
            <a:r>
              <a:rPr lang="es-HN" sz="1400" dirty="0" smtClean="0">
                <a:cs typeface="Andalus" pitchFamily="18" charset="-78"/>
              </a:rPr>
              <a:t>Conformación de la MIACC</a:t>
            </a:r>
            <a:endParaRPr lang="es-HN" sz="1400" dirty="0">
              <a:cs typeface="Andalus" pitchFamily="18" charset="-78"/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5968715" y="4437112"/>
            <a:ext cx="1915653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400" dirty="0" smtClean="0">
                <a:cs typeface="Andalus" pitchFamily="18" charset="-78"/>
              </a:rPr>
              <a:t>Envío Borradores Revisión Conjunta: </a:t>
            </a:r>
          </a:p>
          <a:p>
            <a:r>
              <a:rPr lang="es-HN" sz="1400" dirty="0" smtClean="0">
                <a:cs typeface="Andalus" pitchFamily="18" charset="-78"/>
              </a:rPr>
              <a:t>Subcomité REDD+  y</a:t>
            </a:r>
          </a:p>
          <a:p>
            <a:r>
              <a:rPr lang="es-HN" sz="1400" dirty="0" smtClean="0">
                <a:cs typeface="Andalus" pitchFamily="18" charset="-78"/>
              </a:rPr>
              <a:t>Pueblos Indígenas</a:t>
            </a:r>
          </a:p>
          <a:p>
            <a:endParaRPr lang="es-HN" sz="11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9" name="38 CuadroTexto"/>
          <p:cNvSpPr txBox="1"/>
          <p:nvPr/>
        </p:nvSpPr>
        <p:spPr>
          <a:xfrm>
            <a:off x="426368" y="2195572"/>
            <a:ext cx="1018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dirty="0" smtClean="0"/>
              <a:t>   </a:t>
            </a:r>
            <a:r>
              <a:rPr lang="es-HN" dirty="0" smtClean="0">
                <a:latin typeface="Andalus" pitchFamily="18" charset="-78"/>
                <a:cs typeface="Andalus" pitchFamily="18" charset="-78"/>
              </a:rPr>
              <a:t>2009</a:t>
            </a:r>
            <a:endParaRPr lang="es-HN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0" name="39 CuadroTexto"/>
          <p:cNvSpPr txBox="1"/>
          <p:nvPr/>
        </p:nvSpPr>
        <p:spPr>
          <a:xfrm>
            <a:off x="1753344" y="2195572"/>
            <a:ext cx="1018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dirty="0" smtClean="0"/>
              <a:t>   </a:t>
            </a:r>
            <a:r>
              <a:rPr lang="es-HN" dirty="0" smtClean="0">
                <a:latin typeface="Andalus" pitchFamily="18" charset="-78"/>
                <a:cs typeface="Andalus" pitchFamily="18" charset="-78"/>
              </a:rPr>
              <a:t>2010</a:t>
            </a:r>
            <a:endParaRPr lang="es-HN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1" name="40 CuadroTexto"/>
          <p:cNvSpPr txBox="1"/>
          <p:nvPr/>
        </p:nvSpPr>
        <p:spPr>
          <a:xfrm>
            <a:off x="2906122" y="2230647"/>
            <a:ext cx="1018456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dirty="0" smtClean="0">
                <a:latin typeface="Andalus" pitchFamily="18" charset="-78"/>
                <a:cs typeface="Andalus" pitchFamily="18" charset="-78"/>
              </a:rPr>
              <a:t>   2011</a:t>
            </a:r>
            <a:endParaRPr lang="es-HN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2" name="41 CuadroTexto"/>
          <p:cNvSpPr txBox="1"/>
          <p:nvPr/>
        </p:nvSpPr>
        <p:spPr>
          <a:xfrm>
            <a:off x="4544959" y="2204864"/>
            <a:ext cx="1018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dirty="0" smtClean="0">
                <a:latin typeface="Andalus" pitchFamily="18" charset="-78"/>
                <a:cs typeface="Andalus" pitchFamily="18" charset="-78"/>
              </a:rPr>
              <a:t>   2012</a:t>
            </a:r>
            <a:endParaRPr lang="es-HN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3" name="42 CuadroTexto"/>
          <p:cNvSpPr txBox="1"/>
          <p:nvPr/>
        </p:nvSpPr>
        <p:spPr>
          <a:xfrm>
            <a:off x="5724128" y="2195572"/>
            <a:ext cx="1523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dirty="0" smtClean="0"/>
              <a:t>  </a:t>
            </a:r>
            <a:r>
              <a:rPr lang="es-HN" dirty="0" smtClean="0">
                <a:latin typeface="Andalus" pitchFamily="18" charset="-78"/>
                <a:cs typeface="Andalus" pitchFamily="18" charset="-78"/>
              </a:rPr>
              <a:t>2012-2013</a:t>
            </a:r>
            <a:endParaRPr lang="es-HN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8010734" y="1990581"/>
            <a:ext cx="1018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dirty="0" smtClean="0"/>
              <a:t>   Marzo  </a:t>
            </a:r>
            <a:r>
              <a:rPr lang="es-HN" dirty="0" smtClean="0">
                <a:latin typeface="Andalus" pitchFamily="18" charset="-78"/>
                <a:cs typeface="Andalus" pitchFamily="18" charset="-78"/>
              </a:rPr>
              <a:t>2013</a:t>
            </a:r>
            <a:endParaRPr lang="es-HN" dirty="0">
              <a:latin typeface="Andalus" pitchFamily="18" charset="-78"/>
              <a:cs typeface="Andalus" pitchFamily="18" charset="-78"/>
            </a:endParaRPr>
          </a:p>
        </p:txBody>
      </p:sp>
      <p:cxnSp>
        <p:nvCxnSpPr>
          <p:cNvPr id="30" name="29 Conector recto de flecha"/>
          <p:cNvCxnSpPr/>
          <p:nvPr/>
        </p:nvCxnSpPr>
        <p:spPr>
          <a:xfrm>
            <a:off x="8604448" y="3077344"/>
            <a:ext cx="0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30 CuadroTexto"/>
          <p:cNvSpPr txBox="1"/>
          <p:nvPr/>
        </p:nvSpPr>
        <p:spPr>
          <a:xfrm>
            <a:off x="7812360" y="4437112"/>
            <a:ext cx="1285231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400" dirty="0" smtClean="0">
                <a:cs typeface="Andalus" pitchFamily="18" charset="-78"/>
              </a:rPr>
              <a:t>Aprobación del R-PP por el  TAP del FCPF, con la observación  de mejorar 5 puntos claves</a:t>
            </a:r>
          </a:p>
          <a:p>
            <a:endParaRPr lang="es-HN" sz="11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8" name="37 Rectángulo"/>
          <p:cNvSpPr/>
          <p:nvPr/>
        </p:nvSpPr>
        <p:spPr>
          <a:xfrm>
            <a:off x="18511" y="1424970"/>
            <a:ext cx="91149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>
                <a:latin typeface="Arial Narrow" pitchFamily="34" charset="0"/>
              </a:rPr>
              <a:t> </a:t>
            </a:r>
            <a:r>
              <a:rPr lang="en-US" sz="4000" dirty="0" smtClean="0">
                <a:latin typeface="Andalus" pitchFamily="18" charset="-78"/>
                <a:cs typeface="Andalus" pitchFamily="18" charset="-78"/>
              </a:rPr>
              <a:t>Ruta de Trabajo : R-PIN , R-PP </a:t>
            </a:r>
            <a:endParaRPr lang="es-HN" sz="40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2123728" y="188640"/>
            <a:ext cx="4248472" cy="769441"/>
          </a:xfrm>
          <a:prstGeom prst="rect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Proceso del R-PP</a:t>
            </a:r>
          </a:p>
        </p:txBody>
      </p:sp>
      <p:pic>
        <p:nvPicPr>
          <p:cNvPr id="37" name="Imagen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6030976"/>
            <a:ext cx="3419872" cy="8270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9165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9" grpId="0" animBg="1"/>
      <p:bldP spid="32" grpId="0"/>
      <p:bldP spid="33" grpId="0"/>
      <p:bldP spid="34" grpId="0"/>
      <p:bldP spid="35" grpId="0"/>
      <p:bldP spid="36" grpId="0"/>
      <p:bldP spid="39" grpId="0"/>
      <p:bldP spid="40" grpId="0"/>
      <p:bldP spid="41" grpId="0"/>
      <p:bldP spid="42" grpId="0"/>
      <p:bldP spid="43" grpId="0"/>
      <p:bldP spid="44" grpId="0"/>
      <p:bldP spid="31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4871</TotalTime>
  <Words>1724</Words>
  <Application>Microsoft Office PowerPoint</Application>
  <PresentationFormat>Presentación en pantalla (4:3)</PresentationFormat>
  <Paragraphs>239</Paragraphs>
  <Slides>44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45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 En la COP 13 de Bali, Indonesia Plan de Acción de Bali (2007) </vt:lpstr>
      <vt:lpstr>Diapositiva 7</vt:lpstr>
      <vt:lpstr>Fondo Cooperativo para el Carbono de los Bosques (FCPF)   </vt:lpstr>
      <vt:lpstr>Diapositiva 9</vt:lpstr>
      <vt:lpstr>Diapositiva 10</vt:lpstr>
      <vt:lpstr>HONDURAS Y EL PNUD : 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RESULTADOS  ESPERADOS:</vt:lpstr>
      <vt:lpstr>                        Apoyo </vt:lpstr>
      <vt:lpstr>Diapositiva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Editor</dc:creator>
  <cp:lastModifiedBy>Administrador</cp:lastModifiedBy>
  <cp:revision>48</cp:revision>
  <dcterms:created xsi:type="dcterms:W3CDTF">2014-04-07T15:59:34Z</dcterms:created>
  <dcterms:modified xsi:type="dcterms:W3CDTF">2014-10-24T19:31:17Z</dcterms:modified>
</cp:coreProperties>
</file>