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7" r:id="rId2"/>
    <p:sldId id="400" r:id="rId3"/>
    <p:sldId id="401" r:id="rId4"/>
    <p:sldId id="404" r:id="rId5"/>
    <p:sldId id="403" r:id="rId6"/>
    <p:sldId id="348" r:id="rId7"/>
    <p:sldId id="392" r:id="rId8"/>
    <p:sldId id="387" r:id="rId9"/>
    <p:sldId id="351" r:id="rId10"/>
    <p:sldId id="388" r:id="rId11"/>
    <p:sldId id="352" r:id="rId12"/>
    <p:sldId id="353" r:id="rId13"/>
    <p:sldId id="389" r:id="rId14"/>
    <p:sldId id="378" r:id="rId15"/>
    <p:sldId id="379" r:id="rId16"/>
    <p:sldId id="390" r:id="rId17"/>
    <p:sldId id="357" r:id="rId18"/>
    <p:sldId id="391" r:id="rId19"/>
    <p:sldId id="399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00"/>
    <a:srgbClr val="006600"/>
    <a:srgbClr val="660066"/>
    <a:srgbClr val="333300"/>
    <a:srgbClr val="000099"/>
    <a:srgbClr val="DFE6BC"/>
    <a:srgbClr val="00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84AC57-EC4D-4653-82CD-E5F58FD823B6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472BEF-DA7C-4BC9-A4BC-C0919D2380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29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A9AEE1-E481-4A9C-93F8-0029B094E309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792399-F309-4DB5-A652-F6AC7BD15BEB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A1C6E-E34B-43EA-954D-1B7B8A53616B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9E4F91-4271-40E8-907F-142C1F93B640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618162F-665C-4E24-9180-009A0F0EBEAE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985A9C-DE0E-4D7E-82BF-03395A5AC62D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4E9728-D917-41E3-93E7-62814B993E10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72BEF-DA7C-4BC9-A4BC-C0919D23808D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09107-62C4-4E05-B166-F8160D4E03F3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09107-62C4-4E05-B166-F8160D4E03F3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09107-62C4-4E05-B166-F8160D4E03F3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E5CA-8592-4074-8FF7-7BA409DCB647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E0626-E081-4104-A671-235CEB551BB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725D-F3B7-455C-89C6-50361F33D4E8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9B40-85E8-4CBF-AEDC-2845FFCB33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7A98-2B5B-4102-90A1-016E3C6303EA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9DCA-CC73-42E3-8F98-4A3E94182D4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84DB-81F1-4D20-A347-03C476325B57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52B3-6352-4470-9F71-A550CDFF71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1499-5F93-42CA-A5DC-4A97304E042F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A51A-3DB6-4DA8-BA39-90785E09F92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B96B-E0E3-4E9D-B4D2-2FDAB591EAA0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ADB5-EECD-4796-80E4-F1C92EC6F0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8DC5B-1737-4CC5-9B86-216DFF4F1486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CF5F-36C1-4DEE-99D1-A9DEC8053B3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69E3-E917-48A3-B115-5569C6D537C1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B9AD-DBAC-4330-9228-917182948AF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9A1B-9EC9-483E-9170-64E818480759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F52D-F082-4E90-B875-72887DDDFE1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5FA2-0EE5-441E-A6D4-93D1811C3EB1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D482-94FA-49C0-A3FA-2CF3214292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7CC9-F37D-45E2-8D1C-9D380272661F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F08B-97A8-4FBE-884D-78E873BAC92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0E2E12-D9FC-49D5-B258-7AC5D4F365AC}" type="datetimeFigureOut">
              <a:rPr lang="fr-FR"/>
              <a:pPr>
                <a:defRPr/>
              </a:pPr>
              <a:t>03/05/2014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24C8A-1F41-4A71-BB5E-54A50D34CF1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vr-web.cse.sn/adaptatio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7772400" cy="1440161"/>
          </a:xfrm>
        </p:spPr>
        <p:txBody>
          <a:bodyPr/>
          <a:lstStyle/>
          <a:p>
            <a:pPr algn="ctr"/>
            <a:r>
              <a:rPr lang="fr-FR" sz="3600" b="1" i="1" dirty="0" smtClean="0">
                <a:solidFill>
                  <a:schemeClr val="tx1"/>
                </a:solidFill>
              </a:rPr>
              <a:t>LE ROLE DES ENTITES NATIONALES </a:t>
            </a:r>
          </a:p>
          <a:p>
            <a:pPr algn="ctr"/>
            <a:r>
              <a:rPr lang="fr-FR" sz="3600" b="1" i="1" dirty="0" smtClean="0">
                <a:solidFill>
                  <a:schemeClr val="tx1"/>
                </a:solidFill>
              </a:rPr>
              <a:t>DE MISE EN ŒUVRE</a:t>
            </a:r>
          </a:p>
          <a:p>
            <a:pPr algn="ctr"/>
            <a:endParaRPr lang="fr-FR" sz="2800" b="1" i="1" dirty="0">
              <a:solidFill>
                <a:schemeClr val="tx1"/>
              </a:solidFill>
            </a:endParaRPr>
          </a:p>
          <a:p>
            <a:pPr algn="ctr"/>
            <a:endParaRPr lang="fr-FR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</a:rPr>
              <a:t>LE CAS DU SENEGAL</a:t>
            </a: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6804248" y="6309321"/>
            <a:ext cx="23397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 Seck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600" b="1" i="1" dirty="0" smtClean="0">
                <a:latin typeface="+mn-lt"/>
                <a:cs typeface="+mn-cs"/>
              </a:rPr>
              <a:t>Lomé, mai 2014</a:t>
            </a:r>
            <a:endParaRPr kumimoji="0" lang="fr-FR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569325" cy="1143000"/>
          </a:xfrm>
        </p:spPr>
        <p:txBody>
          <a:bodyPr/>
          <a:lstStyle/>
          <a:p>
            <a:r>
              <a:rPr lang="fr-FR" sz="3400" b="1" dirty="0" smtClean="0"/>
              <a:t>L’ACCREDITATION: GRANDES ETAPES</a:t>
            </a:r>
            <a:endParaRPr lang="en-US" sz="3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3850" y="1436309"/>
            <a:ext cx="8569325" cy="42249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b="1" dirty="0" smtClean="0">
                <a:latin typeface="+mn-lt"/>
                <a:cs typeface="Arial" pitchFamily="34" charset="0"/>
              </a:rPr>
              <a:t> Evaluation </a:t>
            </a:r>
            <a:r>
              <a:rPr lang="fr-FR" sz="2800" b="1" dirty="0">
                <a:latin typeface="+mn-lt"/>
                <a:cs typeface="Arial" pitchFamily="34" charset="0"/>
              </a:rPr>
              <a:t>préliminaire </a:t>
            </a:r>
            <a:r>
              <a:rPr lang="fr-FR" sz="2800" dirty="0">
                <a:latin typeface="+mn-lt"/>
                <a:cs typeface="Arial" pitchFamily="34" charset="0"/>
              </a:rPr>
              <a:t>du dossier par le Secrétariat du FA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dirty="0">
                <a:latin typeface="+mn-lt"/>
                <a:cs typeface="Arial" pitchFamily="34" charset="0"/>
              </a:rPr>
              <a:t> </a:t>
            </a:r>
            <a:r>
              <a:rPr lang="fr-FR" sz="2800" b="1" dirty="0">
                <a:latin typeface="+mn-lt"/>
                <a:cs typeface="Arial" pitchFamily="34" charset="0"/>
              </a:rPr>
              <a:t>Evaluation par le Panel d’accréditation </a:t>
            </a:r>
            <a:r>
              <a:rPr lang="fr-FR" sz="2800" dirty="0">
                <a:latin typeface="+mn-lt"/>
                <a:cs typeface="Arial" pitchFamily="34" charset="0"/>
              </a:rPr>
              <a:t>du FA </a:t>
            </a:r>
            <a:r>
              <a:rPr lang="fr-FR" sz="2800" dirty="0" smtClean="0">
                <a:latin typeface="+mn-lt"/>
                <a:cs typeface="Arial" pitchFamily="34" charset="0"/>
              </a:rPr>
              <a:t>(téléconférences, échanges de courriels)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dirty="0" smtClean="0">
                <a:latin typeface="+mn-lt"/>
                <a:cs typeface="Arial" pitchFamily="34" charset="0"/>
              </a:rPr>
              <a:t> </a:t>
            </a:r>
            <a:r>
              <a:rPr lang="fr-FR" sz="2800" b="1" dirty="0" smtClean="0">
                <a:latin typeface="+mn-lt"/>
                <a:cs typeface="Arial" pitchFamily="34" charset="0"/>
              </a:rPr>
              <a:t>Transmission des recommandations</a:t>
            </a:r>
            <a:r>
              <a:rPr lang="fr-FR" sz="2800" dirty="0" smtClean="0">
                <a:latin typeface="+mn-lt"/>
                <a:cs typeface="Arial" pitchFamily="34" charset="0"/>
              </a:rPr>
              <a:t> du panel au Conseil</a:t>
            </a:r>
            <a:endParaRPr lang="fr-FR" sz="2800" dirty="0">
              <a:latin typeface="+mn-lt"/>
              <a:cs typeface="Arial" pitchFamily="34" charset="0"/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dirty="0">
                <a:latin typeface="+mn-lt"/>
                <a:cs typeface="Arial" pitchFamily="34" charset="0"/>
              </a:rPr>
              <a:t> </a:t>
            </a:r>
            <a:r>
              <a:rPr lang="fr-FR" sz="2800" b="1" dirty="0">
                <a:latin typeface="+mn-lt"/>
                <a:cs typeface="Arial" pitchFamily="34" charset="0"/>
              </a:rPr>
              <a:t>Accréditation</a:t>
            </a:r>
            <a:r>
              <a:rPr lang="fr-FR" sz="2800" dirty="0">
                <a:latin typeface="+mn-lt"/>
                <a:cs typeface="Arial" pitchFamily="34" charset="0"/>
              </a:rPr>
              <a:t> par le Conseil lors de sa 9ème réunion tenue </a:t>
            </a:r>
            <a:r>
              <a:rPr lang="fr-FR" sz="2800" dirty="0" smtClean="0">
                <a:latin typeface="+mn-lt"/>
                <a:cs typeface="Arial" pitchFamily="34" charset="0"/>
              </a:rPr>
              <a:t>du </a:t>
            </a:r>
            <a:r>
              <a:rPr lang="fr-FR" sz="2800" dirty="0">
                <a:latin typeface="+mn-lt"/>
                <a:cs typeface="Arial" pitchFamily="34" charset="0"/>
              </a:rPr>
              <a:t>23 </a:t>
            </a:r>
            <a:r>
              <a:rPr lang="fr-FR" sz="2800" dirty="0" smtClean="0">
                <a:latin typeface="+mn-lt"/>
                <a:cs typeface="Arial" pitchFamily="34" charset="0"/>
              </a:rPr>
              <a:t>au </a:t>
            </a:r>
            <a:r>
              <a:rPr lang="fr-FR" sz="2800" dirty="0">
                <a:latin typeface="+mn-lt"/>
                <a:cs typeface="Arial" pitchFamily="34" charset="0"/>
              </a:rPr>
              <a:t>25 mars 2010 à Bonn (Allemagne)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569325" cy="1143000"/>
          </a:xfrm>
        </p:spPr>
        <p:txBody>
          <a:bodyPr/>
          <a:lstStyle/>
          <a:p>
            <a:r>
              <a:rPr lang="fr-FR" sz="2800" b="1" dirty="0" smtClean="0"/>
              <a:t>10 QUESTIONS IMPORTANTES ABORDEES PENDANT LE PROCESSUS DE SOUMISSION/EVALUATION  (1)</a:t>
            </a:r>
            <a:endParaRPr lang="en-US" sz="28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3850" y="1395413"/>
            <a:ext cx="8569325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400" b="1" dirty="0">
                <a:latin typeface="+mn-lt"/>
                <a:cs typeface="Arial" pitchFamily="34" charset="0"/>
              </a:rPr>
              <a:t> P</a:t>
            </a:r>
            <a:r>
              <a:rPr lang="fr-FR" sz="2400" b="1" dirty="0">
                <a:latin typeface="+mn-lt"/>
              </a:rPr>
              <a:t>rocessus d’évaluation des projets</a:t>
            </a:r>
            <a:r>
              <a:rPr lang="fr-FR" sz="2400" dirty="0">
                <a:latin typeface="+mn-lt"/>
              </a:rPr>
              <a:t>, acteurs impliqués à  toutes les étapes (</a:t>
            </a:r>
            <a:r>
              <a:rPr lang="fr-FR" sz="2400" i="1" dirty="0">
                <a:latin typeface="+mn-lt"/>
              </a:rPr>
              <a:t>identification, évaluation, décaissements, suivi-évaluation</a:t>
            </a:r>
            <a:r>
              <a:rPr lang="fr-FR" sz="2400" dirty="0">
                <a:latin typeface="+mn-lt"/>
              </a:rPr>
              <a:t>), expérience et compétence des acteurs?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Preuve de la mise en œuvre de la Convention</a:t>
            </a:r>
            <a:r>
              <a:rPr lang="fr-FR" sz="2400" dirty="0">
                <a:latin typeface="+mn-lt"/>
              </a:rPr>
              <a:t> liant le CSE au Gouvernement </a:t>
            </a:r>
            <a:r>
              <a:rPr lang="fr-FR" sz="2400" dirty="0" smtClean="0">
                <a:latin typeface="+mn-lt"/>
              </a:rPr>
              <a:t>du Sénégal</a:t>
            </a:r>
            <a:endParaRPr lang="fr-FR" sz="2400" dirty="0">
              <a:latin typeface="+mn-lt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Preuve du travail du comité partenariat et du comité technique </a:t>
            </a:r>
            <a:r>
              <a:rPr lang="fr-FR" sz="2400" dirty="0">
                <a:latin typeface="+mn-lt"/>
              </a:rPr>
              <a:t>(agendas, minutes des réunions)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Fonctionnement du comité d’investigation</a:t>
            </a:r>
            <a:r>
              <a:rPr lang="fr-FR" sz="2400" dirty="0">
                <a:latin typeface="+mn-lt"/>
              </a:rPr>
              <a:t> (manquements internes et externes décelés et corrections)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Gestion des audits et système de comptabilité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850" y="1393825"/>
            <a:ext cx="8569325" cy="283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300" dirty="0">
                <a:latin typeface="+mn-lt"/>
              </a:rPr>
              <a:t> </a:t>
            </a:r>
            <a:r>
              <a:rPr lang="fr-FR" sz="2300" b="1" dirty="0">
                <a:latin typeface="+mn-lt"/>
              </a:rPr>
              <a:t>Procédures fiduciaires</a:t>
            </a:r>
            <a:r>
              <a:rPr lang="fr-FR" sz="2300" dirty="0">
                <a:latin typeface="+mn-lt"/>
              </a:rPr>
              <a:t> (rapports des bailleurs…) 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300" dirty="0">
                <a:latin typeface="+mn-lt"/>
              </a:rPr>
              <a:t> </a:t>
            </a:r>
            <a:r>
              <a:rPr lang="fr-FR" sz="2300" b="1" dirty="0">
                <a:latin typeface="+mn-lt"/>
              </a:rPr>
              <a:t>Etats financiers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300" dirty="0">
                <a:latin typeface="+mn-lt"/>
              </a:rPr>
              <a:t> </a:t>
            </a:r>
            <a:r>
              <a:rPr lang="fr-FR" sz="2300" b="1" dirty="0">
                <a:latin typeface="+mn-lt"/>
              </a:rPr>
              <a:t>Procédures d’approbation </a:t>
            </a:r>
            <a:r>
              <a:rPr lang="fr-FR" sz="2300" dirty="0">
                <a:latin typeface="+mn-lt"/>
              </a:rPr>
              <a:t>des décaissements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300" dirty="0">
                <a:latin typeface="+mn-lt"/>
              </a:rPr>
              <a:t> </a:t>
            </a:r>
            <a:r>
              <a:rPr lang="fr-FR" sz="2300" b="1" dirty="0">
                <a:latin typeface="+mn-lt"/>
              </a:rPr>
              <a:t>Rapports d’avancement des </a:t>
            </a:r>
            <a:r>
              <a:rPr lang="fr-FR" sz="2300" b="1" dirty="0" smtClean="0">
                <a:latin typeface="+mn-lt"/>
              </a:rPr>
              <a:t>projets</a:t>
            </a:r>
            <a:endParaRPr lang="fr-FR" sz="2300" dirty="0">
              <a:latin typeface="+mn-lt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fr-FR" sz="2300" dirty="0">
                <a:latin typeface="+mn-lt"/>
              </a:rPr>
              <a:t> </a:t>
            </a:r>
            <a:r>
              <a:rPr lang="fr-FR" sz="2300" b="1" dirty="0">
                <a:latin typeface="+mn-lt"/>
              </a:rPr>
              <a:t>Procédures d’acquisition</a:t>
            </a:r>
            <a:r>
              <a:rPr lang="fr-FR" sz="2300" dirty="0">
                <a:latin typeface="+mn-lt"/>
              </a:rPr>
              <a:t> </a:t>
            </a:r>
            <a:r>
              <a:rPr lang="fr-FR" sz="2300" dirty="0" smtClean="0">
                <a:latin typeface="+mn-lt"/>
              </a:rPr>
              <a:t>et </a:t>
            </a:r>
            <a:r>
              <a:rPr lang="fr-FR" sz="2300" dirty="0">
                <a:latin typeface="+mn-lt"/>
              </a:rPr>
              <a:t>différences selon les catégories (équipements, services, etc.)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50825" y="125413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2800" b="1" dirty="0" smtClean="0">
                <a:latin typeface="+mn-lt"/>
              </a:rPr>
              <a:t>10 QUESTIONS </a:t>
            </a:r>
            <a:r>
              <a:rPr lang="fr-FR" sz="2800" b="1" dirty="0">
                <a:latin typeface="+mn-lt"/>
              </a:rPr>
              <a:t>IMPORTANTES ABORDEES PENDANT LE PROCESSUS DE SOUMISSION/EVALUATION (2)</a:t>
            </a:r>
            <a:endParaRPr lang="en-US" sz="2800" dirty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996952"/>
            <a:ext cx="7772400" cy="1362075"/>
          </a:xfrm>
        </p:spPr>
        <p:txBody>
          <a:bodyPr/>
          <a:lstStyle/>
          <a:p>
            <a:pPr algn="ctr"/>
            <a:r>
              <a:rPr lang="fr-FR" dirty="0" smtClean="0"/>
              <a:t>LA MISSION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229600" cy="1143000"/>
          </a:xfrm>
        </p:spPr>
        <p:txBody>
          <a:bodyPr/>
          <a:lstStyle/>
          <a:p>
            <a:r>
              <a:rPr lang="fr-FR" sz="4000" b="1" dirty="0" smtClean="0"/>
              <a:t>MISSION DU CSE COMME « NIE » (1)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fr-FR" sz="2400" b="1" dirty="0" smtClean="0"/>
              <a:t>DEVELOPPEMENT ET SOUMISSION DES PROJETS / PROGRAMMES</a:t>
            </a:r>
            <a:endParaRPr lang="fr-FR" sz="2400" dirty="0" smtClean="0"/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2400" b="1" dirty="0" smtClean="0"/>
              <a:t>Accompagner</a:t>
            </a:r>
            <a:r>
              <a:rPr lang="fr-FR" sz="2400" dirty="0" smtClean="0"/>
              <a:t> le promoteur dans la formulation du projet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2400" b="1" dirty="0" smtClean="0"/>
              <a:t>Soumettre</a:t>
            </a:r>
            <a:r>
              <a:rPr lang="fr-FR" sz="2400" dirty="0" smtClean="0"/>
              <a:t> le document de projet au Fonds pour l’adaptation et interactions avec celui-ci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2400" b="1" dirty="0" smtClean="0"/>
              <a:t>Signer</a:t>
            </a:r>
            <a:r>
              <a:rPr lang="fr-FR" sz="2400" dirty="0" smtClean="0"/>
              <a:t> le « MoU »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fr-FR" dirty="0" smtClean="0"/>
              <a:t> </a:t>
            </a:r>
            <a:r>
              <a:rPr lang="fr-FR" sz="2400" b="1" dirty="0" smtClean="0"/>
              <a:t>ADMINISTRATION  DE LA SUBVENTION (a)</a:t>
            </a:r>
            <a:endParaRPr lang="fr-FR" dirty="0" smtClean="0"/>
          </a:p>
          <a:p>
            <a:pPr lvl="1" algn="just"/>
            <a:r>
              <a:rPr lang="fr-FR" sz="2400" b="1" dirty="0" smtClean="0"/>
              <a:t>Décaisser les fonds</a:t>
            </a:r>
            <a:r>
              <a:rPr lang="fr-FR" sz="2400" dirty="0" smtClean="0"/>
              <a:t> vers l’entité d’exécution selon les procédures et pratiques standard. </a:t>
            </a:r>
          </a:p>
          <a:p>
            <a:pPr lvl="1" algn="just"/>
            <a:r>
              <a:rPr lang="fr-FR" sz="2400" b="1" dirty="0" smtClean="0"/>
              <a:t>Administrer la subvention </a:t>
            </a:r>
            <a:r>
              <a:rPr lang="fr-FR" sz="2400" dirty="0" smtClean="0"/>
              <a:t>avec la même rigueur qu’il applique à ses propres ressources. </a:t>
            </a:r>
          </a:p>
          <a:p>
            <a:pPr lvl="1" algn="just"/>
            <a:r>
              <a:rPr lang="fr-FR" sz="2400" b="1" dirty="0" smtClean="0"/>
              <a:t>Veiller au respect des orientations</a:t>
            </a:r>
            <a:r>
              <a:rPr lang="fr-FR" sz="2400" dirty="0" smtClean="0"/>
              <a:t> fournies dans « the AF Operational Policies and Guidelines”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fr-FR" sz="4000" b="1" dirty="0" smtClean="0"/>
              <a:t>MISSION DU CSE COMME « NIE » (2)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256584"/>
          </a:xfrm>
        </p:spPr>
        <p:txBody>
          <a:bodyPr/>
          <a:lstStyle/>
          <a:p>
            <a:pPr algn="just"/>
            <a:r>
              <a:rPr lang="fr-FR" sz="2300" dirty="0" smtClean="0"/>
              <a:t> </a:t>
            </a:r>
            <a:r>
              <a:rPr lang="fr-FR" sz="2300" b="1" dirty="0" smtClean="0"/>
              <a:t>ADMINISTRATION  DE LA SUBVENTION (b)</a:t>
            </a:r>
            <a:endParaRPr lang="fr-FR" sz="2300" dirty="0" smtClean="0"/>
          </a:p>
          <a:p>
            <a:pPr lvl="1" algn="just"/>
            <a:r>
              <a:rPr lang="fr-FR" sz="2300" dirty="0" smtClean="0"/>
              <a:t>Veille au </a:t>
            </a:r>
            <a:r>
              <a:rPr lang="fr-FR" sz="2300" b="1" dirty="0" smtClean="0"/>
              <a:t>respect de ses propres procédures et pratiques</a:t>
            </a:r>
          </a:p>
          <a:p>
            <a:pPr lvl="1" algn="just"/>
            <a:r>
              <a:rPr lang="fr-FR" sz="2300" b="1" dirty="0" smtClean="0"/>
              <a:t>Signale</a:t>
            </a:r>
            <a:r>
              <a:rPr lang="fr-FR" sz="2300" dirty="0" smtClean="0"/>
              <a:t> au Conseil toute </a:t>
            </a:r>
            <a:r>
              <a:rPr lang="fr-FR" sz="2300" b="1" dirty="0" smtClean="0"/>
              <a:t>incohérence</a:t>
            </a:r>
            <a:r>
              <a:rPr lang="fr-FR" sz="2300" dirty="0" smtClean="0"/>
              <a:t> entre “the AF Operational Policies and Guidelines” et ses propres procédures et pratiques</a:t>
            </a:r>
          </a:p>
          <a:p>
            <a:pPr lvl="1" algn="just"/>
            <a:r>
              <a:rPr lang="fr-FR" sz="2300" b="1" dirty="0" smtClean="0"/>
              <a:t>Identifie</a:t>
            </a:r>
            <a:r>
              <a:rPr lang="fr-FR" sz="2300" dirty="0" smtClean="0"/>
              <a:t>, en collaboration avec le Conseil du Fonds, des </a:t>
            </a:r>
            <a:r>
              <a:rPr lang="fr-FR" sz="2300" b="1" dirty="0" smtClean="0"/>
              <a:t>mesures en vue de régler ces incohérences</a:t>
            </a:r>
          </a:p>
          <a:p>
            <a:pPr algn="just"/>
            <a:r>
              <a:rPr lang="fr-FR" sz="2300" b="1" dirty="0" smtClean="0"/>
              <a:t>MISE EN OEUVRE DES PROJETS/PROGRAMMES</a:t>
            </a:r>
          </a:p>
          <a:p>
            <a:pPr lvl="1" algn="just"/>
            <a:r>
              <a:rPr lang="fr-FR" sz="1900" dirty="0" smtClean="0"/>
              <a:t> </a:t>
            </a:r>
            <a:r>
              <a:rPr lang="fr-FR" sz="2300" b="1" dirty="0" smtClean="0"/>
              <a:t>Supervision de l’exécution technique et financière </a:t>
            </a:r>
            <a:r>
              <a:rPr lang="fr-FR" sz="2300" dirty="0" smtClean="0"/>
              <a:t>des Projets / Programmes.</a:t>
            </a:r>
          </a:p>
          <a:p>
            <a:pPr lvl="1" algn="just"/>
            <a:r>
              <a:rPr lang="fr-FR" sz="2300" b="1" dirty="0" smtClean="0"/>
              <a:t>Assistance technique</a:t>
            </a:r>
            <a:r>
              <a:rPr lang="fr-FR" sz="2300" dirty="0" smtClean="0"/>
              <a:t> si des difficultés majeures se présentent.</a:t>
            </a:r>
          </a:p>
          <a:p>
            <a:pPr lvl="1" algn="just"/>
            <a:r>
              <a:rPr lang="fr-FR" sz="2300" b="1" dirty="0" smtClean="0"/>
              <a:t>Renforcement des capacités managériales</a:t>
            </a:r>
            <a:r>
              <a:rPr lang="fr-FR" sz="2300" dirty="0" smtClean="0"/>
              <a:t> des agences d’exécution.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2780928"/>
            <a:ext cx="4464496" cy="1362075"/>
          </a:xfrm>
        </p:spPr>
        <p:txBody>
          <a:bodyPr/>
          <a:lstStyle/>
          <a:p>
            <a:pPr algn="ctr"/>
            <a:r>
              <a:rPr lang="fr-FR" sz="3800" dirty="0" smtClean="0"/>
              <a:t>REALISATIONS</a:t>
            </a:r>
            <a:endParaRPr lang="fr-F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12"/>
          <p:cNvSpPr txBox="1">
            <a:spLocks noChangeArrowheads="1"/>
          </p:cNvSpPr>
          <p:nvPr/>
        </p:nvSpPr>
        <p:spPr bwMode="auto">
          <a:xfrm>
            <a:off x="322584" y="404664"/>
            <a:ext cx="8497888" cy="543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>
                <a:latin typeface="+mn-lt"/>
              </a:rPr>
              <a:t> Accompagnement avec succès  de la soumission d’un projet par le Sénégal (Direction de l’Environnement), notamment le projet « </a:t>
            </a:r>
            <a:r>
              <a:rPr lang="fr-FR" sz="2800" b="1" dirty="0">
                <a:latin typeface="+mn-lt"/>
              </a:rPr>
              <a:t>Adaptation à l’érosion côtière dans les zones vulnérables</a:t>
            </a:r>
            <a:r>
              <a:rPr lang="fr-FR" sz="2800" dirty="0">
                <a:latin typeface="+mn-lt"/>
              </a:rPr>
              <a:t> </a:t>
            </a:r>
            <a:r>
              <a:rPr lang="fr-FR" sz="2800" dirty="0" smtClean="0">
                <a:latin typeface="+mn-lt"/>
              </a:rPr>
              <a:t>».</a:t>
            </a:r>
            <a:endParaRPr lang="fr-FR" sz="2800" dirty="0">
              <a:latin typeface="+mn-lt"/>
            </a:endParaRP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latin typeface="+mn-lt"/>
              </a:rPr>
              <a:t> Mise en place d’un </a:t>
            </a:r>
            <a:r>
              <a:rPr lang="fr-FR" sz="2800" b="1" dirty="0" smtClean="0">
                <a:latin typeface="+mn-lt"/>
              </a:rPr>
              <a:t>bureau chargé des activités </a:t>
            </a:r>
            <a:r>
              <a:rPr lang="fr-FR" sz="2800" dirty="0" smtClean="0">
                <a:latin typeface="+mn-lt"/>
              </a:rPr>
              <a:t>de l’entité de mise en œuvre</a:t>
            </a: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latin typeface="+mn-lt"/>
              </a:rPr>
              <a:t>Séance </a:t>
            </a:r>
            <a:r>
              <a:rPr lang="fr-FR" sz="2800" dirty="0">
                <a:latin typeface="+mn-lt"/>
              </a:rPr>
              <a:t>de </a:t>
            </a:r>
            <a:r>
              <a:rPr lang="fr-FR" sz="2800" b="1" dirty="0">
                <a:latin typeface="+mn-lt"/>
              </a:rPr>
              <a:t>mise à niveau en passation des marchés </a:t>
            </a:r>
            <a:r>
              <a:rPr lang="fr-FR" sz="2800" dirty="0">
                <a:latin typeface="+mn-lt"/>
              </a:rPr>
              <a:t>pour toutes </a:t>
            </a:r>
            <a:r>
              <a:rPr lang="fr-FR" sz="2800" dirty="0" smtClean="0">
                <a:latin typeface="+mn-lt"/>
              </a:rPr>
              <a:t>les parties </a:t>
            </a:r>
            <a:r>
              <a:rPr lang="fr-FR" sz="2800" dirty="0">
                <a:latin typeface="+mn-lt"/>
              </a:rPr>
              <a:t>prenantes</a:t>
            </a: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>
                <a:latin typeface="+mn-lt"/>
              </a:rPr>
              <a:t> Elaboration de </a:t>
            </a:r>
            <a:r>
              <a:rPr lang="fr-FR" sz="2800" b="1" dirty="0">
                <a:latin typeface="+mn-lt"/>
              </a:rPr>
              <a:t>modèles de rapports financier et </a:t>
            </a:r>
            <a:r>
              <a:rPr lang="fr-FR" sz="2800" b="1" dirty="0" smtClean="0">
                <a:latin typeface="+mn-lt"/>
              </a:rPr>
              <a:t>technique</a:t>
            </a:r>
            <a:endParaRPr lang="fr-FR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12"/>
          <p:cNvSpPr txBox="1">
            <a:spLocks noChangeArrowheads="1"/>
          </p:cNvSpPr>
          <p:nvPr/>
        </p:nvSpPr>
        <p:spPr bwMode="auto">
          <a:xfrm>
            <a:off x="322584" y="665885"/>
            <a:ext cx="8497888" cy="414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latin typeface="+mn-lt"/>
              </a:rPr>
              <a:t> Développement </a:t>
            </a:r>
            <a:r>
              <a:rPr lang="fr-FR" sz="2800" b="1" dirty="0">
                <a:latin typeface="+mn-lt"/>
              </a:rPr>
              <a:t>d’outils de suivi</a:t>
            </a: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>
                <a:latin typeface="+mn-lt"/>
              </a:rPr>
              <a:t> Elaboration d’un </a:t>
            </a:r>
            <a:r>
              <a:rPr lang="fr-FR" sz="2800" b="1" dirty="0">
                <a:latin typeface="+mn-lt"/>
              </a:rPr>
              <a:t>site web </a:t>
            </a:r>
            <a:r>
              <a:rPr lang="fr-FR" sz="2800" dirty="0" smtClean="0">
                <a:latin typeface="+mn-lt"/>
              </a:rPr>
              <a:t>(</a:t>
            </a:r>
            <a:r>
              <a:rPr lang="fr-FR" i="1" dirty="0" smtClean="0">
                <a:hlinkClick r:id="rId3"/>
              </a:rPr>
              <a:t>http</a:t>
            </a:r>
            <a:r>
              <a:rPr lang="fr-FR" i="1" dirty="0">
                <a:hlinkClick r:id="rId3"/>
              </a:rPr>
              <a:t>://svr-web.cse.sn/adaptation</a:t>
            </a:r>
            <a:r>
              <a:rPr lang="fr-FR" sz="2800" dirty="0" smtClean="0">
                <a:latin typeface="+mn-lt"/>
              </a:rPr>
              <a:t>)</a:t>
            </a:r>
            <a:endParaRPr lang="fr-FR" sz="2800" dirty="0">
              <a:latin typeface="+mn-lt"/>
            </a:endParaRP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>
                <a:latin typeface="+mn-lt"/>
              </a:rPr>
              <a:t> Préparation de TDRs pour un </a:t>
            </a:r>
            <a:r>
              <a:rPr lang="fr-FR" sz="2800" b="1" dirty="0" smtClean="0">
                <a:latin typeface="+mn-lt"/>
              </a:rPr>
              <a:t>fichier d’experts</a:t>
            </a: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latin typeface="+mn-lt"/>
              </a:rPr>
              <a:t> </a:t>
            </a:r>
            <a:r>
              <a:rPr lang="fr-FR" sz="2800" b="1" dirty="0" smtClean="0">
                <a:latin typeface="+mn-lt"/>
              </a:rPr>
              <a:t>Partage de notre expérience </a:t>
            </a:r>
            <a:r>
              <a:rPr lang="fr-FR" sz="2800" dirty="0" smtClean="0">
                <a:latin typeface="+mn-lt"/>
              </a:rPr>
              <a:t>avec d'autres pays de la sous région</a:t>
            </a:r>
          </a:p>
          <a:p>
            <a:pPr algn="just">
              <a:lnSpc>
                <a:spcPct val="114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latin typeface="+mn-lt"/>
              </a:rPr>
              <a:t> </a:t>
            </a:r>
            <a:r>
              <a:rPr lang="fr-FR" sz="2800" b="1" dirty="0" smtClean="0">
                <a:latin typeface="+mn-lt"/>
              </a:rPr>
              <a:t>Ouverture en direction de la société civile </a:t>
            </a:r>
            <a:r>
              <a:rPr lang="fr-FR" sz="2800" dirty="0" smtClean="0">
                <a:latin typeface="+mn-lt"/>
              </a:rPr>
              <a:t>(ENDA, Wetlands, CONGAD, WWF, RADI)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pPr algn="ctr">
              <a:buNone/>
            </a:pPr>
            <a:r>
              <a:rPr lang="fr-FR" sz="4000" b="1" dirty="0" smtClean="0"/>
              <a:t>Je vous remercie de</a:t>
            </a:r>
          </a:p>
          <a:p>
            <a:pPr algn="ctr">
              <a:buNone/>
            </a:pPr>
            <a:r>
              <a:rPr lang="fr-FR" sz="4000" b="1" dirty="0" smtClean="0"/>
              <a:t> votre aimable attention</a:t>
            </a:r>
          </a:p>
          <a:p>
            <a:pPr>
              <a:buNone/>
            </a:pP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L’Accès Direct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travers l’accès direct, les pays peuvent </a:t>
            </a:r>
            <a:r>
              <a:rPr lang="en-US" b="1" dirty="0" smtClean="0"/>
              <a:t>mettre en oeuvre des projets </a:t>
            </a:r>
            <a:r>
              <a:rPr lang="en-US" dirty="0" smtClean="0"/>
              <a:t>en utilisant une </a:t>
            </a:r>
            <a:r>
              <a:rPr lang="en-US" b="1" dirty="0" smtClean="0"/>
              <a:t>institution nationale </a:t>
            </a:r>
            <a:r>
              <a:rPr lang="en-US" dirty="0" smtClean="0"/>
              <a:t>existante qui rencontre les </a:t>
            </a:r>
            <a:r>
              <a:rPr lang="en-US" b="1" dirty="0" smtClean="0"/>
              <a:t>normes fudiciaires </a:t>
            </a:r>
            <a:r>
              <a:rPr lang="en-US" dirty="0" smtClean="0"/>
              <a:t>établies par le Board du FA </a:t>
            </a:r>
          </a:p>
          <a:p>
            <a:r>
              <a:rPr lang="en-US" dirty="0" smtClean="0"/>
              <a:t>La </a:t>
            </a:r>
            <a:r>
              <a:rPr lang="en-US" dirty="0" smtClean="0"/>
              <a:t>modalité</a:t>
            </a:r>
            <a:r>
              <a:rPr lang="en-US" dirty="0" smtClean="0"/>
              <a:t> </a:t>
            </a:r>
            <a:r>
              <a:rPr lang="en-US" dirty="0" smtClean="0"/>
              <a:t>d’accès</a:t>
            </a:r>
            <a:r>
              <a:rPr lang="en-US" dirty="0" smtClean="0"/>
              <a:t> direct </a:t>
            </a:r>
            <a:r>
              <a:rPr lang="en-US" dirty="0" smtClean="0"/>
              <a:t>est</a:t>
            </a:r>
            <a:r>
              <a:rPr lang="en-US" dirty="0" smtClean="0"/>
              <a:t> </a:t>
            </a:r>
            <a:r>
              <a:rPr lang="en-US" dirty="0" smtClean="0"/>
              <a:t>offerte</a:t>
            </a:r>
            <a:r>
              <a:rPr lang="en-US" dirty="0" smtClean="0"/>
              <a:t> pour la première </a:t>
            </a:r>
            <a:r>
              <a:rPr lang="en-US" dirty="0" smtClean="0"/>
              <a:t>fois</a:t>
            </a:r>
            <a:r>
              <a:rPr lang="en-US" dirty="0" smtClean="0"/>
              <a:t> </a:t>
            </a:r>
            <a:r>
              <a:rPr lang="en-US" dirty="0" smtClean="0"/>
              <a:t>dans</a:t>
            </a:r>
            <a:r>
              <a:rPr lang="en-US" dirty="0" smtClean="0"/>
              <a:t> le cadre du </a:t>
            </a:r>
            <a:r>
              <a:rPr lang="en-US" dirty="0" smtClean="0"/>
              <a:t>financement</a:t>
            </a:r>
            <a:r>
              <a:rPr lang="en-US" dirty="0" smtClean="0"/>
              <a:t> international </a:t>
            </a:r>
            <a:r>
              <a:rPr lang="en-US" dirty="0" smtClean="0"/>
              <a:t>Climat</a:t>
            </a:r>
            <a:r>
              <a:rPr lang="en-US" dirty="0" smtClean="0"/>
              <a:t> par le FA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8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080120"/>
          </a:xfrm>
        </p:spPr>
        <p:txBody>
          <a:bodyPr/>
          <a:lstStyle/>
          <a:p>
            <a:r>
              <a:rPr lang="en-US" sz="4200" dirty="0" smtClean="0"/>
              <a:t>Qu’est ce qu’une entité de mise en oeuvre (EM) 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 responsable de la supervision des projets/programmes financés à travers le Fonds d’Adaptation (FA)</a:t>
            </a:r>
          </a:p>
          <a:p>
            <a:pPr lvl="1"/>
            <a:r>
              <a:rPr lang="en-US" dirty="0" smtClean="0"/>
              <a:t>Le Board ne peut pas superviser tous les projets directement, ainsi il délégue ce rôle aux EM.</a:t>
            </a:r>
          </a:p>
          <a:p>
            <a:pPr lvl="1"/>
            <a:r>
              <a:rPr lang="en-US" dirty="0" smtClean="0"/>
              <a:t>L’EM sera responsable pour tous les fonds reçus du FA pour projet ou un programme.</a:t>
            </a:r>
          </a:p>
          <a:p>
            <a:pPr lvl="1"/>
            <a:r>
              <a:rPr lang="en-US" dirty="0" smtClean="0"/>
              <a:t>Les EM peuvent être Multilateral (ex. UNDP), Régional (ex. BOAD) ou National (ex. CSE, FNE)</a:t>
            </a:r>
          </a:p>
        </p:txBody>
      </p:sp>
    </p:spTree>
    <p:extLst>
      <p:ext uri="{BB962C8B-B14F-4D97-AF65-F5344CB8AC3E}">
        <p14:creationId xmlns:p14="http://schemas.microsoft.com/office/powerpoint/2010/main" val="4906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Pourquoi un pays aurait-il besoin d’une ENM accréditée?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en-US" sz="3100" dirty="0" smtClean="0"/>
              <a:t>Meilleure appropriation du projet </a:t>
            </a:r>
          </a:p>
          <a:p>
            <a:r>
              <a:rPr lang="en-US" sz="3100" dirty="0" smtClean="0"/>
              <a:t>Meilleure supervision des ressources allouées pour la mise en oeuvre du projet</a:t>
            </a:r>
          </a:p>
          <a:p>
            <a:r>
              <a:rPr lang="en-US" sz="3100" dirty="0" smtClean="0"/>
              <a:t>Potentiellement, plus d’efficience dans l’utilisation de l’argent </a:t>
            </a:r>
          </a:p>
          <a:p>
            <a:r>
              <a:rPr lang="en-US" sz="3100" dirty="0" smtClean="0"/>
              <a:t>“Learning by doing” et plus de bénéfices indirects</a:t>
            </a:r>
          </a:p>
          <a:p>
            <a:r>
              <a:rPr lang="en-US" sz="3100" dirty="0" smtClean="0"/>
              <a:t>Possiblement, être préparé à mettre en oeuvre des projets sous d’autres sources de financement direct</a:t>
            </a:r>
          </a:p>
        </p:txBody>
      </p:sp>
    </p:spTree>
    <p:extLst>
      <p:ext uri="{BB962C8B-B14F-4D97-AF65-F5344CB8AC3E}">
        <p14:creationId xmlns:p14="http://schemas.microsoft.com/office/powerpoint/2010/main" val="40071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6" descr="111110_1st_Direct_Access_Climate_Change_Signing_048_F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685800"/>
            <a:ext cx="6826250" cy="4525963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43000" y="5257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B050"/>
              </a:buClr>
              <a:defRPr/>
            </a:pPr>
            <a:r>
              <a:rPr lang="en-US" sz="2000" dirty="0" smtClean="0">
                <a:latin typeface="+mn-lt"/>
                <a:cs typeface="+mn-cs"/>
              </a:rPr>
              <a:t>Cérémonie de signature 1e projet accès direct, Novembre </a:t>
            </a:r>
            <a:r>
              <a:rPr lang="en-US" sz="2000" dirty="0">
                <a:latin typeface="+mn-lt"/>
                <a:cs typeface="+mn-cs"/>
              </a:rPr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6920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569325" cy="1143000"/>
          </a:xfrm>
        </p:spPr>
        <p:txBody>
          <a:bodyPr/>
          <a:lstStyle/>
          <a:p>
            <a:r>
              <a:rPr lang="fr-FR" sz="3400" b="1" dirty="0" smtClean="0"/>
              <a:t>LE CSE</a:t>
            </a:r>
            <a:endParaRPr lang="en-US" sz="3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3850" y="1395413"/>
            <a:ext cx="8569325" cy="3659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1800"/>
              </a:spcAft>
              <a:buFontTx/>
              <a:buChar char="-"/>
              <a:defRPr/>
            </a:pPr>
            <a:r>
              <a:rPr lang="fr-FR" sz="2800" dirty="0" smtClean="0">
                <a:latin typeface="+mn-lt"/>
                <a:sym typeface="Wingdings 2"/>
              </a:rPr>
              <a:t> </a:t>
            </a:r>
            <a:r>
              <a:rPr lang="fr-FR" sz="3200" dirty="0" smtClean="0">
                <a:latin typeface="+mn-lt"/>
                <a:sym typeface="Wingdings 2"/>
              </a:rPr>
              <a:t>Semi-autonome centre </a:t>
            </a:r>
            <a:r>
              <a:rPr lang="fr-FR" sz="3200" dirty="0">
                <a:latin typeface="+mn-lt"/>
                <a:sym typeface="Wingdings 2"/>
              </a:rPr>
              <a:t>d’information sur l’environnement, </a:t>
            </a:r>
            <a:r>
              <a:rPr lang="fr-FR" sz="3200" b="1" dirty="0">
                <a:latin typeface="+mn-lt"/>
                <a:sym typeface="Wingdings 2"/>
              </a:rPr>
              <a:t>créé depuis </a:t>
            </a:r>
            <a:r>
              <a:rPr lang="en-US" sz="3200" b="1" dirty="0" smtClean="0">
                <a:latin typeface="+mn-lt"/>
              </a:rPr>
              <a:t>1986</a:t>
            </a:r>
            <a:endParaRPr lang="fr-FR" sz="3200" b="1" dirty="0" smtClean="0">
              <a:latin typeface="+mn-lt"/>
            </a:endParaRPr>
          </a:p>
          <a:p>
            <a:pPr algn="just">
              <a:lnSpc>
                <a:spcPct val="114000"/>
              </a:lnSpc>
              <a:spcAft>
                <a:spcPts val="1800"/>
              </a:spcAft>
              <a:buFontTx/>
              <a:buChar char="-"/>
              <a:defRPr/>
            </a:pPr>
            <a:r>
              <a:rPr lang="fr-FR" sz="3200" b="1" dirty="0" smtClean="0">
                <a:latin typeface="+mn-lt"/>
                <a:cs typeface="Arial" pitchFamily="34" charset="0"/>
              </a:rPr>
              <a:t> Appuie les actions du Gouvernement sénégalais </a:t>
            </a:r>
            <a:r>
              <a:rPr lang="fr-FR" sz="3200" dirty="0" smtClean="0">
                <a:latin typeface="+mn-lt"/>
                <a:cs typeface="Arial" pitchFamily="34" charset="0"/>
              </a:rPr>
              <a:t>dans le cadre des conventions et autres accords internationaux dans le domaine de l’environnement.</a:t>
            </a:r>
            <a:endParaRPr lang="fr-FR" sz="3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772400" cy="1362075"/>
          </a:xfrm>
        </p:spPr>
        <p:txBody>
          <a:bodyPr/>
          <a:lstStyle/>
          <a:p>
            <a:pPr algn="ctr"/>
            <a:r>
              <a:rPr lang="fr-FR" dirty="0" smtClean="0"/>
              <a:t>L’accréditation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50825" y="404663"/>
            <a:ext cx="8569325" cy="863749"/>
          </a:xfrm>
        </p:spPr>
        <p:txBody>
          <a:bodyPr/>
          <a:lstStyle/>
          <a:p>
            <a:r>
              <a:rPr lang="fr-FR" sz="3400" b="1" dirty="0" smtClean="0"/>
              <a:t>L’ACCREDITATION: GRANDES ETAPES</a:t>
            </a:r>
            <a:endParaRPr lang="en-US" sz="3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3850" y="1447155"/>
            <a:ext cx="8569325" cy="47901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dirty="0">
                <a:latin typeface="+mn-lt"/>
                <a:cs typeface="Arial" pitchFamily="34" charset="0"/>
              </a:rPr>
              <a:t> </a:t>
            </a:r>
            <a:r>
              <a:rPr lang="fr-FR" sz="2800" b="1" dirty="0">
                <a:latin typeface="+mn-lt"/>
                <a:cs typeface="Arial" pitchFamily="34" charset="0"/>
              </a:rPr>
              <a:t>Nomination</a:t>
            </a:r>
            <a:r>
              <a:rPr lang="fr-FR" sz="2800" dirty="0">
                <a:latin typeface="+mn-lt"/>
                <a:cs typeface="Arial" pitchFamily="34" charset="0"/>
              </a:rPr>
              <a:t> du CSE par </a:t>
            </a:r>
            <a:r>
              <a:rPr lang="fr-FR" sz="2800" dirty="0" smtClean="0">
                <a:latin typeface="+mn-lt"/>
                <a:cs typeface="Arial" pitchFamily="34" charset="0"/>
              </a:rPr>
              <a:t>l’autorité de tutelle sur proposition de l’autorité </a:t>
            </a:r>
            <a:r>
              <a:rPr lang="fr-FR" sz="2800" dirty="0">
                <a:latin typeface="+mn-lt"/>
                <a:cs typeface="Arial" pitchFamily="34" charset="0"/>
              </a:rPr>
              <a:t>nationale désignée (la DEEC) comme candidat du Sénégal à l’accréditation du Fonds pour </a:t>
            </a:r>
            <a:r>
              <a:rPr lang="fr-FR" sz="2800" dirty="0" smtClean="0">
                <a:latin typeface="+mn-lt"/>
                <a:cs typeface="Arial" pitchFamily="34" charset="0"/>
              </a:rPr>
              <a:t>l’Adaptation après :</a:t>
            </a:r>
            <a:endParaRPr lang="fr-FR" sz="2800" dirty="0">
              <a:latin typeface="+mn-lt"/>
              <a:cs typeface="Arial" pitchFamily="34" charset="0"/>
            </a:endParaRPr>
          </a:p>
          <a:p>
            <a:pPr marL="971550" lvl="1" indent="-514350" algn="just">
              <a:lnSpc>
                <a:spcPct val="114000"/>
              </a:lnSpc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fr-FR" sz="2400" i="1" dirty="0" smtClean="0">
                <a:latin typeface="+mn-lt"/>
              </a:rPr>
              <a:t>évaluation des aptitudes sur le plan fiduciaire  et dans la gestion de projets ;</a:t>
            </a:r>
          </a:p>
          <a:p>
            <a:pPr marL="971550" lvl="1" indent="-514350" algn="just">
              <a:lnSpc>
                <a:spcPct val="114000"/>
              </a:lnSpc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fr-FR" sz="2400" i="1" dirty="0" smtClean="0">
                <a:latin typeface="+mn-lt"/>
              </a:rPr>
              <a:t>examen de la façon dont l’institution lutte contre la fraude et la corruption </a:t>
            </a:r>
            <a:r>
              <a:rPr lang="fr-FR" sz="2400" dirty="0" smtClean="0">
                <a:latin typeface="+mn-lt"/>
              </a:rPr>
              <a:t>;</a:t>
            </a:r>
          </a:p>
          <a:p>
            <a:pPr marL="971550" lvl="1" indent="-514350" algn="just">
              <a:lnSpc>
                <a:spcPct val="114000"/>
              </a:lnSpc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fr-FR" sz="2400" i="1" dirty="0" smtClean="0">
                <a:latin typeface="+mn-lt"/>
                <a:cs typeface="Arial" pitchFamily="34" charset="0"/>
              </a:rPr>
              <a:t>étudier les partenariats de l’institution avec les structures gouvernementales et les partenaires au développement.</a:t>
            </a:r>
            <a:endParaRPr lang="fr-FR" sz="2400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569325" cy="1143000"/>
          </a:xfrm>
        </p:spPr>
        <p:txBody>
          <a:bodyPr/>
          <a:lstStyle/>
          <a:p>
            <a:r>
              <a:rPr lang="fr-FR" sz="3400" b="1" dirty="0" smtClean="0"/>
              <a:t>L’ACCREDITATION: GRANDES ETAPES</a:t>
            </a:r>
            <a:endParaRPr lang="en-US" sz="3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3850" y="1196752"/>
            <a:ext cx="8569325" cy="55618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Aft>
                <a:spcPts val="300"/>
              </a:spcAft>
              <a:buClr>
                <a:srgbClr val="006600"/>
              </a:buClr>
              <a:buFont typeface="Wingdings" pitchFamily="2" charset="2"/>
              <a:buChar char="ü"/>
              <a:defRPr/>
            </a:pPr>
            <a:r>
              <a:rPr lang="fr-FR" sz="2800" b="1" dirty="0" smtClean="0">
                <a:latin typeface="+mn-lt"/>
                <a:cs typeface="Arial" pitchFamily="34" charset="0"/>
              </a:rPr>
              <a:t> Préparation </a:t>
            </a:r>
            <a:r>
              <a:rPr lang="fr-FR" sz="2800" b="1" dirty="0">
                <a:latin typeface="+mn-lt"/>
                <a:cs typeface="Arial" pitchFamily="34" charset="0"/>
              </a:rPr>
              <a:t>et soumission </a:t>
            </a:r>
            <a:r>
              <a:rPr lang="fr-FR" sz="2800" dirty="0">
                <a:latin typeface="+mn-lt"/>
                <a:cs typeface="Arial" pitchFamily="34" charset="0"/>
              </a:rPr>
              <a:t>du dossier de </a:t>
            </a:r>
            <a:r>
              <a:rPr lang="fr-FR" sz="2800" dirty="0" smtClean="0">
                <a:latin typeface="+mn-lt"/>
                <a:cs typeface="Arial" pitchFamily="34" charset="0"/>
              </a:rPr>
              <a:t>candidature</a:t>
            </a:r>
          </a:p>
          <a:p>
            <a:pPr marL="971550" lvl="1" indent="-514350" algn="just">
              <a:spcAft>
                <a:spcPts val="300"/>
              </a:spcAft>
              <a:buFont typeface="Calibri" pitchFamily="34" charset="0"/>
              <a:buAutoNum type="alphaLcPeriod"/>
            </a:pPr>
            <a:r>
              <a:rPr lang="fr-FR" sz="2400" i="1" dirty="0" smtClean="0">
                <a:latin typeface="+mn-lt"/>
              </a:rPr>
              <a:t>Le CSE précise en quoi ses capacités répondent aux différents critères du Fonds.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Système de comptabilité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Gestion des audits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Passations des marchés et règles de transparence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Validation du budget par une AG </a:t>
            </a:r>
          </a:p>
          <a:p>
            <a:pPr marL="971550" lvl="1" indent="-514350" algn="just">
              <a:spcAft>
                <a:spcPts val="300"/>
              </a:spcAft>
              <a:buFont typeface="Calibri" pitchFamily="34" charset="0"/>
              <a:buAutoNum type="alphaLcPeriod"/>
            </a:pPr>
            <a:r>
              <a:rPr lang="fr-FR" sz="2400" i="1" dirty="0" smtClean="0">
                <a:latin typeface="+mn-lt"/>
              </a:rPr>
              <a:t>Le CSE fournit les justificatifs nécessaires</a:t>
            </a:r>
            <a:r>
              <a:rPr lang="fr-FR" sz="2400" dirty="0" smtClean="0">
                <a:latin typeface="+mn-lt"/>
              </a:rPr>
              <a:t>.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Convention liant le CSE à l’Etat du Sénégal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Manuel de procédures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Rapports techniques annuels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Rapports d’audit (années fiscales 2007-2008)</a:t>
            </a:r>
          </a:p>
          <a:p>
            <a:pPr marL="1428750" lvl="2" indent="-514350"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fr-FR" sz="2200" dirty="0" smtClean="0">
                <a:latin typeface="+mn-lt"/>
                <a:cs typeface="Arial" pitchFamily="34" charset="0"/>
              </a:rPr>
              <a:t>Etat de la mise en œuvre des recommandations des auditeurs</a:t>
            </a:r>
            <a:endParaRPr lang="fr-FR" sz="22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702</Words>
  <Application>Microsoft Office PowerPoint</Application>
  <PresentationFormat>Affichage à l'écran (4:3)</PresentationFormat>
  <Paragraphs>113</Paragraphs>
  <Slides>19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L’Accès Direct</vt:lpstr>
      <vt:lpstr>Qu’est ce qu’une entité de mise en oeuvre (EM) ?</vt:lpstr>
      <vt:lpstr>Pourquoi un pays aurait-il besoin d’une ENM accréditée?</vt:lpstr>
      <vt:lpstr>Présentation PowerPoint</vt:lpstr>
      <vt:lpstr>LE CSE</vt:lpstr>
      <vt:lpstr>L’accréditation</vt:lpstr>
      <vt:lpstr>L’ACCREDITATION: GRANDES ETAPES</vt:lpstr>
      <vt:lpstr>L’ACCREDITATION: GRANDES ETAPES</vt:lpstr>
      <vt:lpstr>L’ACCREDITATION: GRANDES ETAPES</vt:lpstr>
      <vt:lpstr>10 QUESTIONS IMPORTANTES ABORDEES PENDANT LE PROCESSUS DE SOUMISSION/EVALUATION  (1)</vt:lpstr>
      <vt:lpstr>Présentation PowerPoint</vt:lpstr>
      <vt:lpstr>LA MISSION</vt:lpstr>
      <vt:lpstr>MISSION DU CSE COMME « NIE » (1)</vt:lpstr>
      <vt:lpstr>MISSION DU CSE COMME « NIE » (2)</vt:lpstr>
      <vt:lpstr>REALISATIONS</vt:lpstr>
      <vt:lpstr>Présentation PowerPoint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Déthié S. NDIAYE</dc:creator>
  <cp:lastModifiedBy>HP BEATS</cp:lastModifiedBy>
  <cp:revision>319</cp:revision>
  <dcterms:created xsi:type="dcterms:W3CDTF">2010-07-05T12:10:46Z</dcterms:created>
  <dcterms:modified xsi:type="dcterms:W3CDTF">2014-05-03T09:21:36Z</dcterms:modified>
</cp:coreProperties>
</file>